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notesSlides/notesSlide19.xml" ContentType="application/vnd.openxmlformats-officedocument.presentationml.notesSlid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56" r:id="rId2"/>
    <p:sldId id="272" r:id="rId3"/>
    <p:sldId id="284" r:id="rId4"/>
    <p:sldId id="285" r:id="rId5"/>
    <p:sldId id="286" r:id="rId6"/>
    <p:sldId id="287" r:id="rId7"/>
    <p:sldId id="274" r:id="rId8"/>
    <p:sldId id="288" r:id="rId9"/>
    <p:sldId id="260" r:id="rId10"/>
    <p:sldId id="278" r:id="rId11"/>
    <p:sldId id="289" r:id="rId12"/>
    <p:sldId id="291" r:id="rId13"/>
    <p:sldId id="290" r:id="rId14"/>
    <p:sldId id="292" r:id="rId15"/>
    <p:sldId id="293" r:id="rId16"/>
    <p:sldId id="261" r:id="rId17"/>
    <p:sldId id="262" r:id="rId18"/>
    <p:sldId id="294" r:id="rId19"/>
    <p:sldId id="264" r:id="rId20"/>
    <p:sldId id="280" r:id="rId21"/>
    <p:sldId id="296" r:id="rId22"/>
    <p:sldId id="298" r:id="rId23"/>
    <p:sldId id="300" r:id="rId24"/>
    <p:sldId id="302" r:id="rId25"/>
    <p:sldId id="295" r:id="rId26"/>
    <p:sldId id="258" r:id="rId27"/>
    <p:sldId id="281" r:id="rId28"/>
    <p:sldId id="304" r:id="rId29"/>
    <p:sldId id="275" r:id="rId30"/>
    <p:sldId id="266" r:id="rId31"/>
    <p:sldId id="267" r:id="rId32"/>
    <p:sldId id="268" r:id="rId33"/>
    <p:sldId id="269" r:id="rId34"/>
    <p:sldId id="270" r:id="rId35"/>
    <p:sldId id="303" r:id="rId36"/>
    <p:sldId id="305" r:id="rId37"/>
    <p:sldId id="306" r:id="rId38"/>
    <p:sldId id="277" r:id="rId39"/>
    <p:sldId id="309" r:id="rId40"/>
    <p:sldId id="28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20" y="-30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ara\AppData\Local\Microsoft\Windows\Temporary%20Internet%20Files\Content.Outlook\OVZNRNH0\CR%20Spaghetti%20for%20WA%20Thru%20September%202011.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Washington</a:t>
            </a:r>
            <a:r>
              <a:rPr lang="en-US" baseline="0" dirty="0"/>
              <a:t> Job Losses</a:t>
            </a:r>
            <a:endParaRPr lang="en-US" dirty="0"/>
          </a:p>
        </c:rich>
      </c:tx>
      <c:layout/>
    </c:title>
    <c:plotArea>
      <c:layout/>
      <c:lineChart>
        <c:grouping val="standard"/>
        <c:ser>
          <c:idx val="0"/>
          <c:order val="0"/>
          <c:tx>
            <c:v>1948</c:v>
          </c:tx>
          <c:spPr>
            <a:ln w="47625"/>
          </c:spPr>
          <c:marker>
            <c:symbol val="none"/>
          </c:marker>
          <c:cat>
            <c:numRef>
              <c:f>Data!$M$3:$M$51</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numCache>
            </c:numRef>
          </c:cat>
          <c:val>
            <c:numRef>
              <c:f>Data!$N$3:$N$51</c:f>
              <c:numCache>
                <c:formatCode>0.0%</c:formatCode>
                <c:ptCount val="49"/>
                <c:pt idx="0">
                  <c:v>0</c:v>
                </c:pt>
                <c:pt idx="1">
                  <c:v>-5.7269026919571971E-3</c:v>
                </c:pt>
                <c:pt idx="2">
                  <c:v>-9.862547157591061E-3</c:v>
                </c:pt>
                <c:pt idx="3">
                  <c:v>-2.4935532564878488E-2</c:v>
                </c:pt>
                <c:pt idx="4">
                  <c:v>-1.2205117744441003E-2</c:v>
                </c:pt>
                <c:pt idx="5">
                  <c:v>-7.5783687932626919E-3</c:v>
                </c:pt>
                <c:pt idx="6">
                  <c:v>-1.0481719082632082E-2</c:v>
                </c:pt>
                <c:pt idx="7">
                  <c:v>-1.6795022535959443E-2</c:v>
                </c:pt>
                <c:pt idx="8">
                  <c:v>-3.2774195093952983E-2</c:v>
                </c:pt>
                <c:pt idx="9">
                  <c:v>-3.9283893166690599E-2</c:v>
                </c:pt>
                <c:pt idx="10">
                  <c:v>-3.0977717029933835E-2</c:v>
                </c:pt>
                <c:pt idx="11">
                  <c:v>-4.7900819630734802E-2</c:v>
                </c:pt>
                <c:pt idx="12">
                  <c:v>-5.5686481303645348E-2</c:v>
                </c:pt>
                <c:pt idx="13">
                  <c:v>-5.6825077415097472E-2</c:v>
                </c:pt>
                <c:pt idx="14">
                  <c:v>-6.5514158264543695E-2</c:v>
                </c:pt>
                <c:pt idx="15">
                  <c:v>-6.1710288006835472E-2</c:v>
                </c:pt>
                <c:pt idx="16">
                  <c:v>-4.7122023852708875E-2</c:v>
                </c:pt>
                <c:pt idx="17">
                  <c:v>-3.1420251243305941E-2</c:v>
                </c:pt>
                <c:pt idx="18">
                  <c:v>-2.4447602380072504E-2</c:v>
                </c:pt>
                <c:pt idx="19">
                  <c:v>-3.0707896378560338E-2</c:v>
                </c:pt>
                <c:pt idx="20">
                  <c:v>-1.3879528863624103E-2</c:v>
                </c:pt>
                <c:pt idx="21">
                  <c:v>1.1050933243338844E-2</c:v>
                </c:pt>
              </c:numCache>
            </c:numRef>
          </c:val>
        </c:ser>
        <c:ser>
          <c:idx val="1"/>
          <c:order val="1"/>
          <c:tx>
            <c:v>1953</c:v>
          </c:tx>
          <c:spPr>
            <a:ln w="47625"/>
          </c:spPr>
          <c:marker>
            <c:symbol val="none"/>
          </c:marker>
          <c:cat>
            <c:numRef>
              <c:f>Data!$M$3:$M$51</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numCache>
            </c:numRef>
          </c:cat>
          <c:val>
            <c:numRef>
              <c:f>Data!$O$3:$O$51</c:f>
              <c:numCache>
                <c:formatCode>0.0%</c:formatCode>
                <c:ptCount val="49"/>
                <c:pt idx="0">
                  <c:v>0</c:v>
                </c:pt>
                <c:pt idx="1">
                  <c:v>-7.7411401952398725E-4</c:v>
                </c:pt>
                <c:pt idx="2">
                  <c:v>-1.3996685303736557E-2</c:v>
                </c:pt>
                <c:pt idx="3">
                  <c:v>-1.6358293625360343E-2</c:v>
                </c:pt>
                <c:pt idx="4">
                  <c:v>-1.0821852625758865E-2</c:v>
                </c:pt>
                <c:pt idx="5">
                  <c:v>-1.2879946005282084E-2</c:v>
                </c:pt>
                <c:pt idx="6">
                  <c:v>-1.7880782536446108E-2</c:v>
                </c:pt>
                <c:pt idx="7">
                  <c:v>-1.6966841257823457E-2</c:v>
                </c:pt>
                <c:pt idx="8">
                  <c:v>-2.1422034395011003E-2</c:v>
                </c:pt>
                <c:pt idx="9">
                  <c:v>-2.3124977186586352E-2</c:v>
                </c:pt>
                <c:pt idx="10">
                  <c:v>-2.5398346649850648E-2</c:v>
                </c:pt>
                <c:pt idx="11">
                  <c:v>-2.8244108611201992E-2</c:v>
                </c:pt>
                <c:pt idx="12">
                  <c:v>-2.5868210902150204E-2</c:v>
                </c:pt>
                <c:pt idx="13">
                  <c:v>-1.8987832025062067E-2</c:v>
                </c:pt>
                <c:pt idx="14">
                  <c:v>-1.6720138808820301E-2</c:v>
                </c:pt>
                <c:pt idx="15">
                  <c:v>-1.5957710542455761E-2</c:v>
                </c:pt>
                <c:pt idx="16">
                  <c:v>-1.7098154965097159E-2</c:v>
                </c:pt>
                <c:pt idx="17">
                  <c:v>-1.6000000000000011E-2</c:v>
                </c:pt>
                <c:pt idx="18">
                  <c:v>-1.4999999999999998E-2</c:v>
                </c:pt>
                <c:pt idx="19">
                  <c:v>-1.4000000000000005E-2</c:v>
                </c:pt>
                <c:pt idx="20">
                  <c:v>-1.2479229131237231E-2</c:v>
                </c:pt>
                <c:pt idx="21">
                  <c:v>-8.7563442338579739E-3</c:v>
                </c:pt>
                <c:pt idx="22">
                  <c:v>-3.7819677776667108E-3</c:v>
                </c:pt>
                <c:pt idx="23">
                  <c:v>1.6358330366694769E-3</c:v>
                </c:pt>
              </c:numCache>
            </c:numRef>
          </c:val>
        </c:ser>
        <c:ser>
          <c:idx val="2"/>
          <c:order val="2"/>
          <c:tx>
            <c:v>1957</c:v>
          </c:tx>
          <c:spPr>
            <a:ln w="47625"/>
          </c:spPr>
          <c:marker>
            <c:symbol val="none"/>
          </c:marker>
          <c:cat>
            <c:numRef>
              <c:f>Data!$M$3:$M$51</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numCache>
            </c:numRef>
          </c:cat>
          <c:val>
            <c:numRef>
              <c:f>Data!$P$3:$P$51</c:f>
              <c:numCache>
                <c:formatCode>0.0%</c:formatCode>
                <c:ptCount val="49"/>
                <c:pt idx="0">
                  <c:v>0</c:v>
                </c:pt>
                <c:pt idx="1">
                  <c:v>-4.2587073004740688E-3</c:v>
                </c:pt>
                <c:pt idx="2">
                  <c:v>-8.9637859049487411E-3</c:v>
                </c:pt>
                <c:pt idx="3">
                  <c:v>-1.0153633132995664E-2</c:v>
                </c:pt>
                <c:pt idx="4">
                  <c:v>-1.7266018387276608E-2</c:v>
                </c:pt>
                <c:pt idx="5">
                  <c:v>-2.5773090198412896E-2</c:v>
                </c:pt>
                <c:pt idx="6">
                  <c:v>-2.9330491086838047E-2</c:v>
                </c:pt>
                <c:pt idx="7">
                  <c:v>-3.4450866655941791E-2</c:v>
                </c:pt>
                <c:pt idx="8">
                  <c:v>-3.4784218218148255E-2</c:v>
                </c:pt>
                <c:pt idx="9">
                  <c:v>-3.7591120393752342E-2</c:v>
                </c:pt>
                <c:pt idx="10">
                  <c:v>-4.2295919478846311E-2</c:v>
                </c:pt>
                <c:pt idx="11">
                  <c:v>-4.8073118210073318E-2</c:v>
                </c:pt>
                <c:pt idx="12">
                  <c:v>-3.5380872809941538E-2</c:v>
                </c:pt>
                <c:pt idx="13">
                  <c:v>-3.4264533693310617E-2</c:v>
                </c:pt>
                <c:pt idx="14">
                  <c:v>-3.1594089236745337E-2</c:v>
                </c:pt>
                <c:pt idx="15">
                  <c:v>-2.6707740288985496E-2</c:v>
                </c:pt>
                <c:pt idx="16">
                  <c:v>-1.8741983163592556E-2</c:v>
                </c:pt>
                <c:pt idx="17">
                  <c:v>-1.2065765606866905E-2</c:v>
                </c:pt>
                <c:pt idx="18">
                  <c:v>-6.6179132504751159E-3</c:v>
                </c:pt>
                <c:pt idx="19">
                  <c:v>-4.7835546594080505E-3</c:v>
                </c:pt>
                <c:pt idx="20">
                  <c:v>-7.194871653249949E-4</c:v>
                </c:pt>
                <c:pt idx="21">
                  <c:v>5.242250410752553E-3</c:v>
                </c:pt>
              </c:numCache>
            </c:numRef>
          </c:val>
        </c:ser>
        <c:ser>
          <c:idx val="3"/>
          <c:order val="3"/>
          <c:tx>
            <c:v>1959</c:v>
          </c:tx>
          <c:spPr>
            <a:ln w="47625"/>
          </c:spPr>
          <c:marker>
            <c:symbol val="none"/>
          </c:marker>
          <c:cat>
            <c:numRef>
              <c:f>Data!$M$3:$M$51</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numCache>
            </c:numRef>
          </c:cat>
          <c:val>
            <c:numRef>
              <c:f>Data!$Q$3:$Q$51</c:f>
              <c:numCache>
                <c:formatCode>0.0%</c:formatCode>
                <c:ptCount val="49"/>
                <c:pt idx="0">
                  <c:v>0</c:v>
                </c:pt>
                <c:pt idx="1">
                  <c:v>-2.4062943385018145E-3</c:v>
                </c:pt>
                <c:pt idx="2">
                  <c:v>-5.5053280000958498E-3</c:v>
                </c:pt>
                <c:pt idx="3">
                  <c:v>-8.475745935188423E-3</c:v>
                </c:pt>
                <c:pt idx="4">
                  <c:v>-4.9834986252442837E-3</c:v>
                </c:pt>
                <c:pt idx="5">
                  <c:v>-6.9902237374487378E-3</c:v>
                </c:pt>
                <c:pt idx="6">
                  <c:v>-1.0282104045914467E-2</c:v>
                </c:pt>
                <c:pt idx="7">
                  <c:v>-1.7971996958142E-2</c:v>
                </c:pt>
                <c:pt idx="8">
                  <c:v>-6.9853020901845617E-3</c:v>
                </c:pt>
                <c:pt idx="9">
                  <c:v>-5.5336010338082947E-3</c:v>
                </c:pt>
                <c:pt idx="10">
                  <c:v>-3.0163319192065855E-3</c:v>
                </c:pt>
                <c:pt idx="11">
                  <c:v>-1.0037358479373371E-3</c:v>
                </c:pt>
                <c:pt idx="12">
                  <c:v>-2.6689785054269145E-3</c:v>
                </c:pt>
                <c:pt idx="13">
                  <c:v>-2.4731875309225203E-4</c:v>
                </c:pt>
              </c:numCache>
            </c:numRef>
          </c:val>
        </c:ser>
        <c:ser>
          <c:idx val="4"/>
          <c:order val="4"/>
          <c:tx>
            <c:v>1960</c:v>
          </c:tx>
          <c:spPr>
            <a:ln w="47625"/>
          </c:spPr>
          <c:marker>
            <c:symbol val="none"/>
          </c:marker>
          <c:cat>
            <c:numRef>
              <c:f>Data!$M$3:$M$51</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numCache>
            </c:numRef>
          </c:cat>
          <c:val>
            <c:numRef>
              <c:f>Data!$R$3:$R$51</c:f>
              <c:numCache>
                <c:formatCode>0.0%</c:formatCode>
                <c:ptCount val="49"/>
                <c:pt idx="0">
                  <c:v>0</c:v>
                </c:pt>
                <c:pt idx="1">
                  <c:v>-1.6636067392243887E-3</c:v>
                </c:pt>
                <c:pt idx="2">
                  <c:v>-6.3227038264004332E-3</c:v>
                </c:pt>
                <c:pt idx="3">
                  <c:v>-9.5984284213720406E-3</c:v>
                </c:pt>
                <c:pt idx="4">
                  <c:v>-9.9917564422096258E-3</c:v>
                </c:pt>
                <c:pt idx="5">
                  <c:v>-1.3102674492040507E-2</c:v>
                </c:pt>
                <c:pt idx="6">
                  <c:v>-1.1693268957707725E-2</c:v>
                </c:pt>
                <c:pt idx="7">
                  <c:v>-1.3085932075152629E-2</c:v>
                </c:pt>
                <c:pt idx="8">
                  <c:v>-1.4741823807554741E-2</c:v>
                </c:pt>
                <c:pt idx="9">
                  <c:v>-1.0202523140184667E-2</c:v>
                </c:pt>
                <c:pt idx="10">
                  <c:v>-1.7666096502737108E-2</c:v>
                </c:pt>
                <c:pt idx="11">
                  <c:v>-2.0139909310932791E-2</c:v>
                </c:pt>
                <c:pt idx="12">
                  <c:v>-1.3329821928460004E-2</c:v>
                </c:pt>
                <c:pt idx="13">
                  <c:v>-1.06947033255167E-2</c:v>
                </c:pt>
                <c:pt idx="14">
                  <c:v>-6.0322185245687042E-4</c:v>
                </c:pt>
                <c:pt idx="15">
                  <c:v>5.9578578680019589E-3</c:v>
                </c:pt>
              </c:numCache>
            </c:numRef>
          </c:val>
        </c:ser>
        <c:ser>
          <c:idx val="5"/>
          <c:order val="5"/>
          <c:tx>
            <c:v>1962</c:v>
          </c:tx>
          <c:spPr>
            <a:ln w="47625"/>
          </c:spPr>
          <c:marker>
            <c:symbol val="none"/>
          </c:marker>
          <c:cat>
            <c:numRef>
              <c:f>Data!$M$3:$M$51</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numCache>
            </c:numRef>
          </c:cat>
          <c:val>
            <c:numRef>
              <c:f>Data!$S$3:$S$51</c:f>
              <c:numCache>
                <c:formatCode>0.0%</c:formatCode>
                <c:ptCount val="49"/>
                <c:pt idx="0">
                  <c:v>0</c:v>
                </c:pt>
                <c:pt idx="1">
                  <c:v>-1.7450874857998253E-3</c:v>
                </c:pt>
                <c:pt idx="2">
                  <c:v>-5.3382492170190917E-3</c:v>
                </c:pt>
                <c:pt idx="3">
                  <c:v>-1.3593948210771541E-2</c:v>
                </c:pt>
                <c:pt idx="4">
                  <c:v>-9.250353315229505E-3</c:v>
                </c:pt>
                <c:pt idx="5">
                  <c:v>-8.8239503880499608E-3</c:v>
                </c:pt>
                <c:pt idx="6">
                  <c:v>-1.1083759691654553E-2</c:v>
                </c:pt>
                <c:pt idx="7">
                  <c:v>-1.1927807463592358E-2</c:v>
                </c:pt>
                <c:pt idx="8">
                  <c:v>-1.7512753052369115E-2</c:v>
                </c:pt>
                <c:pt idx="9">
                  <c:v>-1.9597315490700651E-2</c:v>
                </c:pt>
                <c:pt idx="10">
                  <c:v>-2.4641116889221035E-2</c:v>
                </c:pt>
                <c:pt idx="11">
                  <c:v>-2.4917501698357825E-2</c:v>
                </c:pt>
                <c:pt idx="12">
                  <c:v>-2.1188191053903356E-2</c:v>
                </c:pt>
                <c:pt idx="13">
                  <c:v>-1.7030330076008859E-2</c:v>
                </c:pt>
                <c:pt idx="14">
                  <c:v>-1.4836358295961208E-2</c:v>
                </c:pt>
                <c:pt idx="15">
                  <c:v>-1.5206698454118046E-2</c:v>
                </c:pt>
                <c:pt idx="16">
                  <c:v>-7.1223214460054418E-3</c:v>
                </c:pt>
                <c:pt idx="17">
                  <c:v>-1.3397656611564009E-2</c:v>
                </c:pt>
                <c:pt idx="18">
                  <c:v>-1.3521366315184864E-2</c:v>
                </c:pt>
                <c:pt idx="19">
                  <c:v>-1.5917020664995795E-2</c:v>
                </c:pt>
                <c:pt idx="20">
                  <c:v>-1.8437808871361927E-2</c:v>
                </c:pt>
                <c:pt idx="21">
                  <c:v>-1.8011663204470462E-2</c:v>
                </c:pt>
                <c:pt idx="22">
                  <c:v>-1.7666339882288069E-2</c:v>
                </c:pt>
                <c:pt idx="23">
                  <c:v>-1.2585277403034167E-2</c:v>
                </c:pt>
                <c:pt idx="24">
                  <c:v>-1.3244507161888089E-2</c:v>
                </c:pt>
                <c:pt idx="25">
                  <c:v>-1.1337682906793932E-2</c:v>
                </c:pt>
                <c:pt idx="26">
                  <c:v>-4.4208418989006891E-3</c:v>
                </c:pt>
                <c:pt idx="27">
                  <c:v>5.0373536524261959E-6</c:v>
                </c:pt>
                <c:pt idx="28">
                  <c:v>-3.7383966527482253E-4</c:v>
                </c:pt>
                <c:pt idx="29">
                  <c:v>2.0124722400594042E-3</c:v>
                </c:pt>
              </c:numCache>
            </c:numRef>
          </c:val>
        </c:ser>
        <c:ser>
          <c:idx val="6"/>
          <c:order val="6"/>
          <c:tx>
            <c:v>1969</c:v>
          </c:tx>
          <c:spPr>
            <a:ln w="47625"/>
          </c:spPr>
          <c:marker>
            <c:symbol val="none"/>
          </c:marker>
          <c:cat>
            <c:numRef>
              <c:f>Data!$M$3:$M$51</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numCache>
            </c:numRef>
          </c:cat>
          <c:val>
            <c:numRef>
              <c:f>Data!$T$3:$T$51</c:f>
              <c:numCache>
                <c:formatCode>0.0%</c:formatCode>
                <c:ptCount val="49"/>
                <c:pt idx="0">
                  <c:v>0</c:v>
                </c:pt>
                <c:pt idx="1">
                  <c:v>-4.9286328049904524E-3</c:v>
                </c:pt>
                <c:pt idx="2">
                  <c:v>-8.3386983770988923E-3</c:v>
                </c:pt>
                <c:pt idx="3">
                  <c:v>-6.3484984120070267E-3</c:v>
                </c:pt>
                <c:pt idx="4">
                  <c:v>-9.4386694003955052E-3</c:v>
                </c:pt>
                <c:pt idx="5">
                  <c:v>-8.4117047345498956E-3</c:v>
                </c:pt>
                <c:pt idx="6">
                  <c:v>-6.2310236701956867E-3</c:v>
                </c:pt>
                <c:pt idx="7">
                  <c:v>-9.7360864517878152E-3</c:v>
                </c:pt>
                <c:pt idx="8">
                  <c:v>-1.6138979223964355E-2</c:v>
                </c:pt>
                <c:pt idx="9">
                  <c:v>-2.4142416360546478E-2</c:v>
                </c:pt>
                <c:pt idx="10">
                  <c:v>-3.5607269097390447E-2</c:v>
                </c:pt>
                <c:pt idx="11">
                  <c:v>-4.1739362613384276E-2</c:v>
                </c:pt>
                <c:pt idx="12">
                  <c:v>-4.8188291694179382E-2</c:v>
                </c:pt>
                <c:pt idx="13">
                  <c:v>-5.105668132234728E-2</c:v>
                </c:pt>
                <c:pt idx="14">
                  <c:v>-5.5503943135090016E-2</c:v>
                </c:pt>
                <c:pt idx="15">
                  <c:v>-5.886934584987339E-2</c:v>
                </c:pt>
                <c:pt idx="16">
                  <c:v>-5.9859095735257301E-2</c:v>
                </c:pt>
                <c:pt idx="17">
                  <c:v>-6.1813118987606816E-2</c:v>
                </c:pt>
                <c:pt idx="18">
                  <c:v>-6.3280195074449486E-2</c:v>
                </c:pt>
                <c:pt idx="19">
                  <c:v>-6.2262997778005522E-2</c:v>
                </c:pt>
                <c:pt idx="20">
                  <c:v>-5.9133075857509647E-2</c:v>
                </c:pt>
                <c:pt idx="21">
                  <c:v>-6.0155767922132779E-2</c:v>
                </c:pt>
                <c:pt idx="22">
                  <c:v>-5.9386845903515222E-2</c:v>
                </c:pt>
                <c:pt idx="23">
                  <c:v>-6.1133190640525609E-2</c:v>
                </c:pt>
                <c:pt idx="24">
                  <c:v>-6.0201711379000884E-2</c:v>
                </c:pt>
                <c:pt idx="25">
                  <c:v>-6.307216223647738E-2</c:v>
                </c:pt>
                <c:pt idx="26">
                  <c:v>-5.6297158837414492E-2</c:v>
                </c:pt>
                <c:pt idx="27">
                  <c:v>-5.6031786723009694E-2</c:v>
                </c:pt>
                <c:pt idx="28">
                  <c:v>-5.1895710206574908E-2</c:v>
                </c:pt>
                <c:pt idx="29">
                  <c:v>-4.9762999213818319E-2</c:v>
                </c:pt>
                <c:pt idx="30">
                  <c:v>-4.6571734664465056E-2</c:v>
                </c:pt>
                <c:pt idx="31">
                  <c:v>-3.8712247423750165E-2</c:v>
                </c:pt>
                <c:pt idx="32">
                  <c:v>-4.505825560433907E-2</c:v>
                </c:pt>
                <c:pt idx="33">
                  <c:v>-3.8387269063163719E-2</c:v>
                </c:pt>
                <c:pt idx="34">
                  <c:v>-3.2015143093729034E-2</c:v>
                </c:pt>
                <c:pt idx="35">
                  <c:v>-2.7715658476144458E-2</c:v>
                </c:pt>
                <c:pt idx="36">
                  <c:v>-2.4982328083097319E-2</c:v>
                </c:pt>
                <c:pt idx="37">
                  <c:v>-2.2418575198936086E-2</c:v>
                </c:pt>
                <c:pt idx="38">
                  <c:v>-1.9435049607350662E-2</c:v>
                </c:pt>
                <c:pt idx="39">
                  <c:v>-2.2345325971019046E-2</c:v>
                </c:pt>
                <c:pt idx="40">
                  <c:v>-1.4659411093343233E-2</c:v>
                </c:pt>
                <c:pt idx="41">
                  <c:v>-9.2265396363942018E-3</c:v>
                </c:pt>
                <c:pt idx="42">
                  <c:v>-1.0558210543948558E-2</c:v>
                </c:pt>
                <c:pt idx="43">
                  <c:v>-1.1282229600328999E-3</c:v>
                </c:pt>
                <c:pt idx="44">
                  <c:v>6.7697314557018176E-3</c:v>
                </c:pt>
              </c:numCache>
            </c:numRef>
          </c:val>
        </c:ser>
        <c:ser>
          <c:idx val="7"/>
          <c:order val="7"/>
          <c:tx>
            <c:v>1979</c:v>
          </c:tx>
          <c:spPr>
            <a:ln w="47625"/>
          </c:spPr>
          <c:marker>
            <c:symbol val="none"/>
          </c:marker>
          <c:cat>
            <c:numRef>
              <c:f>Data!$M$3:$M$51</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numCache>
            </c:numRef>
          </c:cat>
          <c:val>
            <c:numRef>
              <c:f>Data!$U$3:$U$14</c:f>
              <c:numCache>
                <c:formatCode>0.0%</c:formatCode>
                <c:ptCount val="12"/>
                <c:pt idx="0">
                  <c:v>0</c:v>
                </c:pt>
                <c:pt idx="1">
                  <c:v>-5.6419733950974292E-4</c:v>
                </c:pt>
                <c:pt idx="2">
                  <c:v>-3.3557900279853644E-3</c:v>
                </c:pt>
                <c:pt idx="3">
                  <c:v>-6.4283912082959719E-3</c:v>
                </c:pt>
                <c:pt idx="4">
                  <c:v>-1.1403732710375878E-2</c:v>
                </c:pt>
                <c:pt idx="5">
                  <c:v>-1.1841940082025779E-2</c:v>
                </c:pt>
                <c:pt idx="6">
                  <c:v>-1.0707558485858588E-2</c:v>
                </c:pt>
                <c:pt idx="7">
                  <c:v>-8.9623259994755528E-3</c:v>
                </c:pt>
                <c:pt idx="8">
                  <c:v>-5.9896072267844403E-3</c:v>
                </c:pt>
                <c:pt idx="9">
                  <c:v>-1.736192255281767E-3</c:v>
                </c:pt>
                <c:pt idx="10">
                  <c:v>3.0808633994183787E-4</c:v>
                </c:pt>
                <c:pt idx="11">
                  <c:v>2.8254958719451406E-3</c:v>
                </c:pt>
              </c:numCache>
            </c:numRef>
          </c:val>
        </c:ser>
        <c:ser>
          <c:idx val="8"/>
          <c:order val="8"/>
          <c:tx>
            <c:v>1981</c:v>
          </c:tx>
          <c:spPr>
            <a:ln w="47625"/>
          </c:spPr>
          <c:marker>
            <c:symbol val="none"/>
          </c:marker>
          <c:cat>
            <c:numRef>
              <c:f>Data!$M$3:$M$51</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numCache>
            </c:numRef>
          </c:cat>
          <c:val>
            <c:numRef>
              <c:f>Data!$V$3:$V$51</c:f>
              <c:numCache>
                <c:formatCode>0.0%</c:formatCode>
                <c:ptCount val="49"/>
                <c:pt idx="0">
                  <c:v>0</c:v>
                </c:pt>
                <c:pt idx="1">
                  <c:v>-6.4540164189762494E-3</c:v>
                </c:pt>
                <c:pt idx="2">
                  <c:v>-7.1958770202777984E-3</c:v>
                </c:pt>
                <c:pt idx="3">
                  <c:v>-8.8079794702202747E-3</c:v>
                </c:pt>
                <c:pt idx="4">
                  <c:v>-1.858953785441099E-2</c:v>
                </c:pt>
                <c:pt idx="5">
                  <c:v>-2.3458251458986057E-2</c:v>
                </c:pt>
                <c:pt idx="6">
                  <c:v>-2.5359207308609102E-2</c:v>
                </c:pt>
                <c:pt idx="7">
                  <c:v>-2.2075436138341512E-2</c:v>
                </c:pt>
                <c:pt idx="8">
                  <c:v>-2.4893342108299219E-2</c:v>
                </c:pt>
                <c:pt idx="9">
                  <c:v>-2.6036844351730596E-2</c:v>
                </c:pt>
                <c:pt idx="10">
                  <c:v>-3.1698311417132891E-2</c:v>
                </c:pt>
                <c:pt idx="11">
                  <c:v>-3.4901427142628894E-2</c:v>
                </c:pt>
                <c:pt idx="12">
                  <c:v>-3.4848375547153622E-2</c:v>
                </c:pt>
                <c:pt idx="13">
                  <c:v>-3.8514762997646113E-2</c:v>
                </c:pt>
                <c:pt idx="14">
                  <c:v>-4.0860820288463502E-2</c:v>
                </c:pt>
                <c:pt idx="15">
                  <c:v>-4.0897440637431892E-2</c:v>
                </c:pt>
                <c:pt idx="16">
                  <c:v>-4.3116936283764805E-2</c:v>
                </c:pt>
                <c:pt idx="17">
                  <c:v>-4.1999038775750806E-2</c:v>
                </c:pt>
                <c:pt idx="18">
                  <c:v>-4.0450172444784327E-2</c:v>
                </c:pt>
                <c:pt idx="19">
                  <c:v>-4.0739902590746585E-2</c:v>
                </c:pt>
                <c:pt idx="20">
                  <c:v>-3.9957128004366682E-2</c:v>
                </c:pt>
                <c:pt idx="21">
                  <c:v>-3.9505743422564896E-2</c:v>
                </c:pt>
                <c:pt idx="22">
                  <c:v>-3.3832775564937266E-2</c:v>
                </c:pt>
                <c:pt idx="23">
                  <c:v>-3.1352322657286068E-2</c:v>
                </c:pt>
                <c:pt idx="24">
                  <c:v>-2.5015239445668549E-2</c:v>
                </c:pt>
                <c:pt idx="25">
                  <c:v>-2.5796422920858597E-2</c:v>
                </c:pt>
                <c:pt idx="26">
                  <c:v>-2.8003805923405702E-2</c:v>
                </c:pt>
                <c:pt idx="27">
                  <c:v>-1.7335892117871343E-2</c:v>
                </c:pt>
                <c:pt idx="28">
                  <c:v>-5.3892766464892494E-3</c:v>
                </c:pt>
                <c:pt idx="29">
                  <c:v>-2.9997560014359851E-3</c:v>
                </c:pt>
                <c:pt idx="30">
                  <c:v>-1.5771518290241826E-4</c:v>
                </c:pt>
                <c:pt idx="31">
                  <c:v>1.4623279729979466E-3</c:v>
                </c:pt>
              </c:numCache>
            </c:numRef>
          </c:val>
        </c:ser>
        <c:ser>
          <c:idx val="9"/>
          <c:order val="9"/>
          <c:tx>
            <c:v>2002</c:v>
          </c:tx>
          <c:spPr>
            <a:ln w="47625"/>
          </c:spPr>
          <c:marker>
            <c:symbol val="none"/>
          </c:marker>
          <c:cat>
            <c:numRef>
              <c:f>Data!$M$3:$M$51</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numCache>
            </c:numRef>
          </c:cat>
          <c:val>
            <c:numRef>
              <c:f>Data!$X$3:$X$51</c:f>
              <c:numCache>
                <c:formatCode>0.0%</c:formatCode>
                <c:ptCount val="49"/>
                <c:pt idx="0">
                  <c:v>0</c:v>
                </c:pt>
                <c:pt idx="1">
                  <c:v>-2.1624395249962851E-3</c:v>
                </c:pt>
                <c:pt idx="2">
                  <c:v>-3.5918487025362613E-3</c:v>
                </c:pt>
                <c:pt idx="3">
                  <c:v>-3.2253335288080541E-3</c:v>
                </c:pt>
                <c:pt idx="4">
                  <c:v>-5.4244245711771973E-3</c:v>
                </c:pt>
                <c:pt idx="5">
                  <c:v>-7.0737428529541544E-3</c:v>
                </c:pt>
                <c:pt idx="6">
                  <c:v>-7.9900307872745706E-3</c:v>
                </c:pt>
                <c:pt idx="7">
                  <c:v>-1.2058349215657524E-2</c:v>
                </c:pt>
                <c:pt idx="8">
                  <c:v>-1.3451106875824624E-2</c:v>
                </c:pt>
                <c:pt idx="9">
                  <c:v>-1.645653130039583E-2</c:v>
                </c:pt>
                <c:pt idx="10">
                  <c:v>-1.9498607242339882E-2</c:v>
                </c:pt>
                <c:pt idx="11">
                  <c:v>-2.1990910423691529E-2</c:v>
                </c:pt>
                <c:pt idx="12">
                  <c:v>-2.3347016566485856E-2</c:v>
                </c:pt>
                <c:pt idx="13">
                  <c:v>-2.6865562234276514E-2</c:v>
                </c:pt>
                <c:pt idx="14">
                  <c:v>-2.8918047207154421E-2</c:v>
                </c:pt>
                <c:pt idx="15">
                  <c:v>-3.0054244245711792E-2</c:v>
                </c:pt>
                <c:pt idx="16">
                  <c:v>-2.8991350241900041E-2</c:v>
                </c:pt>
                <c:pt idx="17">
                  <c:v>-2.7635244099105699E-2</c:v>
                </c:pt>
                <c:pt idx="18">
                  <c:v>-2.8404925963934975E-2</c:v>
                </c:pt>
                <c:pt idx="19">
                  <c:v>-2.6169183404192942E-2</c:v>
                </c:pt>
                <c:pt idx="20">
                  <c:v>-2.5875971265210386E-2</c:v>
                </c:pt>
                <c:pt idx="21">
                  <c:v>-2.7048819821140619E-2</c:v>
                </c:pt>
                <c:pt idx="22">
                  <c:v>-2.6279137956311458E-2</c:v>
                </c:pt>
                <c:pt idx="23">
                  <c:v>-2.510628940038118E-2</c:v>
                </c:pt>
                <c:pt idx="24">
                  <c:v>-2.5766016713091981E-2</c:v>
                </c:pt>
                <c:pt idx="25">
                  <c:v>-2.5875971265210386E-2</c:v>
                </c:pt>
                <c:pt idx="26">
                  <c:v>-2.6352440991057047E-2</c:v>
                </c:pt>
                <c:pt idx="27">
                  <c:v>-2.9761032106729222E-2</c:v>
                </c:pt>
                <c:pt idx="28">
                  <c:v>-2.9870986658847701E-2</c:v>
                </c:pt>
                <c:pt idx="29">
                  <c:v>-2.7965107755461158E-2</c:v>
                </c:pt>
                <c:pt idx="30">
                  <c:v>-2.7928456238088237E-2</c:v>
                </c:pt>
                <c:pt idx="31">
                  <c:v>-2.6828910716903659E-2</c:v>
                </c:pt>
                <c:pt idx="32">
                  <c:v>-2.4813077261398604E-2</c:v>
                </c:pt>
                <c:pt idx="33">
                  <c:v>-2.525289546987244E-2</c:v>
                </c:pt>
                <c:pt idx="34">
                  <c:v>-2.3310365049112991E-2</c:v>
                </c:pt>
                <c:pt idx="35">
                  <c:v>-2.3090455944876132E-2</c:v>
                </c:pt>
                <c:pt idx="36">
                  <c:v>-2.0378243659287545E-2</c:v>
                </c:pt>
                <c:pt idx="37">
                  <c:v>-2.400674387919656E-2</c:v>
                </c:pt>
                <c:pt idx="38">
                  <c:v>-2.0671455798270025E-2</c:v>
                </c:pt>
                <c:pt idx="39">
                  <c:v>-1.6933001026242525E-2</c:v>
                </c:pt>
                <c:pt idx="40">
                  <c:v>-1.4184137223281053E-2</c:v>
                </c:pt>
                <c:pt idx="41">
                  <c:v>-1.290133411523243E-2</c:v>
                </c:pt>
                <c:pt idx="42">
                  <c:v>-1.0299076381762204E-2</c:v>
                </c:pt>
                <c:pt idx="43">
                  <c:v>-8.3198944436300212E-3</c:v>
                </c:pt>
                <c:pt idx="44">
                  <c:v>-7.3669549919366303E-3</c:v>
                </c:pt>
                <c:pt idx="45">
                  <c:v>-7.3303034745638811E-3</c:v>
                </c:pt>
                <c:pt idx="46">
                  <c:v>-1.7592728338953222E-3</c:v>
                </c:pt>
                <c:pt idx="47">
                  <c:v>6.9637883008355549E-4</c:v>
                </c:pt>
                <c:pt idx="48">
                  <c:v>2.6022577334701151E-3</c:v>
                </c:pt>
              </c:numCache>
            </c:numRef>
          </c:val>
        </c:ser>
        <c:ser>
          <c:idx val="10"/>
          <c:order val="10"/>
          <c:tx>
            <c:v>2008</c:v>
          </c:tx>
          <c:spPr>
            <a:ln w="47625">
              <a:solidFill>
                <a:schemeClr val="tx2">
                  <a:lumMod val="75000"/>
                </a:schemeClr>
              </a:solidFill>
            </a:ln>
          </c:spPr>
          <c:marker>
            <c:symbol val="none"/>
          </c:marker>
          <c:cat>
            <c:numRef>
              <c:f>Data!$M$3:$M$51</c:f>
              <c:numCache>
                <c:formatCode>General</c:formatCode>
                <c:ptCount val="4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numCache>
            </c:numRef>
          </c:cat>
          <c:val>
            <c:numRef>
              <c:f>Data!$Y$3:$Y$51</c:f>
              <c:numCache>
                <c:formatCode>0.0%</c:formatCode>
                <c:ptCount val="49"/>
                <c:pt idx="0">
                  <c:v>0</c:v>
                </c:pt>
                <c:pt idx="1">
                  <c:v>-4.7066733904854794E-4</c:v>
                </c:pt>
                <c:pt idx="2">
                  <c:v>-5.7152462598752984E-4</c:v>
                </c:pt>
                <c:pt idx="3">
                  <c:v>-1.2439065389141524E-3</c:v>
                </c:pt>
                <c:pt idx="4">
                  <c:v>-2.7567658429987793E-3</c:v>
                </c:pt>
                <c:pt idx="5">
                  <c:v>-1.4792402084383711E-3</c:v>
                </c:pt>
                <c:pt idx="6">
                  <c:v>-3.3619095646331176E-4</c:v>
                </c:pt>
                <c:pt idx="7">
                  <c:v>-4.8075306774247855E-3</c:v>
                </c:pt>
                <c:pt idx="8">
                  <c:v>-1.6103546814590707E-2</c:v>
                </c:pt>
                <c:pt idx="9">
                  <c:v>-1.3649352832408763E-2</c:v>
                </c:pt>
                <c:pt idx="10">
                  <c:v>-2.0205076483442629E-2</c:v>
                </c:pt>
                <c:pt idx="11">
                  <c:v>-2.4810892586989458E-2</c:v>
                </c:pt>
                <c:pt idx="12">
                  <c:v>-3.2038998150949821E-2</c:v>
                </c:pt>
                <c:pt idx="13">
                  <c:v>-3.9367961001849042E-2</c:v>
                </c:pt>
                <c:pt idx="14">
                  <c:v>-4.6495209278870409E-2</c:v>
                </c:pt>
                <c:pt idx="15">
                  <c:v>-4.9083879643637626E-2</c:v>
                </c:pt>
                <c:pt idx="16">
                  <c:v>-5.2008740964868093E-2</c:v>
                </c:pt>
                <c:pt idx="17">
                  <c:v>-5.5874936964195702E-2</c:v>
                </c:pt>
                <c:pt idx="18">
                  <c:v>-5.9102370146243158E-2</c:v>
                </c:pt>
                <c:pt idx="19">
                  <c:v>-6.0480753067742504E-2</c:v>
                </c:pt>
                <c:pt idx="20">
                  <c:v>-6.3203899815094999E-2</c:v>
                </c:pt>
                <c:pt idx="21">
                  <c:v>-6.5489998319045284E-2</c:v>
                </c:pt>
                <c:pt idx="22">
                  <c:v>-6.6431332997142364E-2</c:v>
                </c:pt>
                <c:pt idx="23">
                  <c:v>-6.8145906875105022E-2</c:v>
                </c:pt>
                <c:pt idx="24">
                  <c:v>-6.9255337031433883E-2</c:v>
                </c:pt>
                <c:pt idx="25">
                  <c:v>-6.7473524962178552E-2</c:v>
                </c:pt>
                <c:pt idx="26">
                  <c:v>-6.5086569171289313E-2</c:v>
                </c:pt>
                <c:pt idx="27">
                  <c:v>-6.2834089762985323E-2</c:v>
                </c:pt>
                <c:pt idx="28">
                  <c:v>-6.3573709867204564E-2</c:v>
                </c:pt>
                <c:pt idx="29">
                  <c:v>-6.3304757102034023E-2</c:v>
                </c:pt>
                <c:pt idx="30">
                  <c:v>-6.4212472684484823E-2</c:v>
                </c:pt>
                <c:pt idx="31">
                  <c:v>-6.3472852580265568E-2</c:v>
                </c:pt>
                <c:pt idx="32">
                  <c:v>-6.2228946041351554E-2</c:v>
                </c:pt>
                <c:pt idx="33">
                  <c:v>-6.0917801311144812E-2</c:v>
                </c:pt>
                <c:pt idx="34">
                  <c:v>-5.9640275676584253E-2</c:v>
                </c:pt>
                <c:pt idx="35">
                  <c:v>-5.8564464615901861E-2</c:v>
                </c:pt>
                <c:pt idx="36">
                  <c:v>-5.7824844511682683E-2</c:v>
                </c:pt>
                <c:pt idx="37">
                  <c:v>-5.708522440746349E-2</c:v>
                </c:pt>
                <c:pt idx="38">
                  <c:v>-5.5740460581610335E-2</c:v>
                </c:pt>
                <c:pt idx="39">
                  <c:v>-5.4765506807866911E-2</c:v>
                </c:pt>
                <c:pt idx="40">
                  <c:v>-5.3286266599428506E-2</c:v>
                </c:pt>
                <c:pt idx="41">
                  <c:v>-5.036140527819799E-2</c:v>
                </c:pt>
                <c:pt idx="42">
                  <c:v>-4.8108925869894126E-2</c:v>
                </c:pt>
                <c:pt idx="43">
                  <c:v>-5.4294839468818336E-2</c:v>
                </c:pt>
              </c:numCache>
            </c:numRef>
          </c:val>
        </c:ser>
        <c:marker val="1"/>
        <c:axId val="63344000"/>
        <c:axId val="63366656"/>
      </c:lineChart>
      <c:catAx>
        <c:axId val="63344000"/>
        <c:scaling>
          <c:orientation val="minMax"/>
        </c:scaling>
        <c:axPos val="b"/>
        <c:majorGridlines/>
        <c:title>
          <c:tx>
            <c:rich>
              <a:bodyPr/>
              <a:lstStyle/>
              <a:p>
                <a:pPr>
                  <a:defRPr sz="1200"/>
                </a:pPr>
                <a:r>
                  <a:rPr lang="en-US" sz="1200" dirty="0"/>
                  <a:t>Number of Months After Peak Employment</a:t>
                </a:r>
              </a:p>
            </c:rich>
          </c:tx>
          <c:layout/>
        </c:title>
        <c:numFmt formatCode="General" sourceLinked="1"/>
        <c:majorTickMark val="none"/>
        <c:tickLblPos val="low"/>
        <c:spPr>
          <a:ln w="25400"/>
        </c:spPr>
        <c:txPr>
          <a:bodyPr/>
          <a:lstStyle/>
          <a:p>
            <a:pPr>
              <a:defRPr b="1"/>
            </a:pPr>
            <a:endParaRPr lang="en-US"/>
          </a:p>
        </c:txPr>
        <c:crossAx val="63366656"/>
        <c:crossesAt val="0"/>
        <c:auto val="1"/>
        <c:lblAlgn val="ctr"/>
        <c:lblOffset val="100"/>
      </c:catAx>
      <c:valAx>
        <c:axId val="63366656"/>
        <c:scaling>
          <c:orientation val="minMax"/>
          <c:max val="1.0000000000000012E-2"/>
          <c:min val="-8.0000000000000099E-2"/>
        </c:scaling>
        <c:axPos val="l"/>
        <c:majorGridlines/>
        <c:minorGridlines/>
        <c:title>
          <c:tx>
            <c:rich>
              <a:bodyPr rot="-5400000" vert="horz"/>
              <a:lstStyle/>
              <a:p>
                <a:pPr>
                  <a:defRPr sz="1200"/>
                </a:pPr>
                <a:r>
                  <a:rPr lang="en-US" sz="1200" dirty="0"/>
                  <a:t>Percent Job Losses Relative to Peak Employment Month</a:t>
                </a:r>
              </a:p>
            </c:rich>
          </c:tx>
          <c:layout/>
        </c:title>
        <c:numFmt formatCode="0%" sourceLinked="0"/>
        <c:tickLblPos val="nextTo"/>
        <c:txPr>
          <a:bodyPr/>
          <a:lstStyle/>
          <a:p>
            <a:pPr>
              <a:defRPr sz="1400" b="1"/>
            </a:pPr>
            <a:endParaRPr lang="en-US"/>
          </a:p>
        </c:txPr>
        <c:crossAx val="63344000"/>
        <c:crosses val="autoZero"/>
        <c:crossBetween val="midCat"/>
        <c:majorUnit val="1.0000000000000012E-2"/>
        <c:minorUnit val="2.0000000000000031E-3"/>
      </c:valAx>
    </c:plotArea>
    <c:legend>
      <c:legendPos val="r"/>
      <c:layout/>
      <c:txPr>
        <a:bodyPr/>
        <a:lstStyle/>
        <a:p>
          <a:pPr>
            <a:defRPr sz="1400"/>
          </a:pPr>
          <a:endParaRPr lang="en-US"/>
        </a:p>
      </c:txPr>
    </c:legend>
    <c:plotVisOnly val="1"/>
    <c:dispBlanksAs val="gap"/>
  </c:chart>
  <c:spPr>
    <a:noFill/>
    <a:ln>
      <a:noFill/>
    </a:ln>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latin typeface="Times New Roman" pitchFamily="18" charset="0"/>
                <a:cs typeface="Times New Roman" pitchFamily="18" charset="0"/>
              </a:defRPr>
            </a:pPr>
            <a:r>
              <a:rPr lang="en-US" sz="2000" dirty="0" smtClean="0">
                <a:latin typeface="Times New Roman" pitchFamily="18" charset="0"/>
                <a:cs typeface="Times New Roman" pitchFamily="18" charset="0"/>
              </a:rPr>
              <a:t>2011: Perception </a:t>
            </a:r>
            <a:r>
              <a:rPr lang="en-US" sz="2000" dirty="0">
                <a:latin typeface="Times New Roman" pitchFamily="18" charset="0"/>
                <a:cs typeface="Times New Roman" pitchFamily="18" charset="0"/>
              </a:rPr>
              <a:t>of </a:t>
            </a:r>
            <a:endParaRPr lang="en-US" sz="2000" dirty="0" smtClean="0">
              <a:latin typeface="Times New Roman" pitchFamily="18" charset="0"/>
              <a:cs typeface="Times New Roman" pitchFamily="18" charset="0"/>
            </a:endParaRPr>
          </a:p>
          <a:p>
            <a:pPr>
              <a:defRPr>
                <a:latin typeface="Times New Roman" pitchFamily="18" charset="0"/>
                <a:cs typeface="Times New Roman" pitchFamily="18" charset="0"/>
              </a:defRPr>
            </a:pPr>
            <a:r>
              <a:rPr lang="en-US" sz="2000" dirty="0" smtClean="0">
                <a:latin typeface="Times New Roman" pitchFamily="18" charset="0"/>
                <a:cs typeface="Times New Roman" pitchFamily="18" charset="0"/>
              </a:rPr>
              <a:t>State </a:t>
            </a:r>
            <a:r>
              <a:rPr lang="en-US" sz="2000" dirty="0">
                <a:latin typeface="Times New Roman" pitchFamily="18" charset="0"/>
                <a:cs typeface="Times New Roman" pitchFamily="18" charset="0"/>
              </a:rPr>
              <a:t>Business Climate</a:t>
            </a:r>
          </a:p>
        </c:rich>
      </c:tx>
    </c:title>
    <c:view3D>
      <c:rotX val="30"/>
      <c:perspective val="30"/>
    </c:view3D>
    <c:plotArea>
      <c:layout>
        <c:manualLayout>
          <c:layoutTarget val="inner"/>
          <c:xMode val="edge"/>
          <c:yMode val="edge"/>
          <c:x val="0.10114724789836051"/>
          <c:y val="0.38805435610871231"/>
          <c:w val="0.82186009357525969"/>
          <c:h val="0.49803107272881225"/>
        </c:manualLayout>
      </c:layout>
      <c:pie3DChart>
        <c:varyColors val="1"/>
        <c:ser>
          <c:idx val="1"/>
          <c:order val="1"/>
          <c:tx>
            <c:strRef>
              <c:f>Sheet1!$B$1</c:f>
              <c:strCache>
                <c:ptCount val="1"/>
                <c:pt idx="0">
                  <c:v>Perception of Washington State Business Climate</c:v>
                </c:pt>
              </c:strCache>
            </c:strRef>
          </c:tx>
          <c:dLbls>
            <c:txPr>
              <a:bodyPr/>
              <a:lstStyle/>
              <a:p>
                <a:pPr>
                  <a:defRPr sz="1500">
                    <a:latin typeface="+mj-lt"/>
                  </a:defRPr>
                </a:pPr>
                <a:endParaRPr lang="en-US"/>
              </a:p>
            </c:txPr>
            <c:showVal val="1"/>
            <c:showCatName val="1"/>
            <c:showLeaderLines val="1"/>
          </c:dLbls>
          <c:cat>
            <c:strRef>
              <c:f>Sheet1!$A$2:$A$3</c:f>
              <c:strCache>
                <c:ptCount val="2"/>
                <c:pt idx="0">
                  <c:v>Improving</c:v>
                </c:pt>
                <c:pt idx="1">
                  <c:v>Getting Worse</c:v>
                </c:pt>
              </c:strCache>
            </c:strRef>
          </c:cat>
          <c:val>
            <c:numRef>
              <c:f>Sheet1!$B$2:$B$3</c:f>
              <c:numCache>
                <c:formatCode>0%</c:formatCode>
                <c:ptCount val="2"/>
                <c:pt idx="0">
                  <c:v>0.27</c:v>
                </c:pt>
                <c:pt idx="1">
                  <c:v>0.73000000000000065</c:v>
                </c:pt>
              </c:numCache>
            </c:numRef>
          </c:val>
        </c:ser>
        <c:ser>
          <c:idx val="0"/>
          <c:order val="0"/>
          <c:tx>
            <c:strRef>
              <c:f>Sheet1!$B$1</c:f>
              <c:strCache>
                <c:ptCount val="1"/>
                <c:pt idx="0">
                  <c:v>Perception of Washington State Business Climate</c:v>
                </c:pt>
              </c:strCache>
            </c:strRef>
          </c:tx>
          <c:dLbls>
            <c:dLbl>
              <c:idx val="0"/>
              <c:layout>
                <c:manualLayout>
                  <c:x val="-0.21366799071528544"/>
                  <c:y val="8.9737993277156522E-2"/>
                </c:manualLayout>
              </c:layout>
              <c:showVal val="1"/>
              <c:showCatName val="1"/>
            </c:dLbl>
            <c:dLbl>
              <c:idx val="1"/>
              <c:showVal val="1"/>
              <c:showCatName val="1"/>
            </c:dLbl>
            <c:txPr>
              <a:bodyPr/>
              <a:lstStyle/>
              <a:p>
                <a:pPr>
                  <a:defRPr sz="1800"/>
                </a:pPr>
                <a:endParaRPr lang="en-US"/>
              </a:p>
            </c:txPr>
            <c:showCatName val="1"/>
            <c:showLeaderLines val="1"/>
          </c:dLbls>
          <c:cat>
            <c:strRef>
              <c:f>Sheet1!$A$2:$A$3</c:f>
              <c:strCache>
                <c:ptCount val="2"/>
                <c:pt idx="0">
                  <c:v>Improving</c:v>
                </c:pt>
                <c:pt idx="1">
                  <c:v>Getting Worse</c:v>
                </c:pt>
              </c:strCache>
            </c:strRef>
          </c:cat>
          <c:val>
            <c:numRef>
              <c:f>Sheet1!$B$2:$B$3</c:f>
              <c:numCache>
                <c:formatCode>0%</c:formatCode>
                <c:ptCount val="2"/>
                <c:pt idx="0">
                  <c:v>0.27</c:v>
                </c:pt>
                <c:pt idx="1">
                  <c:v>0.73000000000000065</c:v>
                </c:pt>
              </c:numCache>
            </c:numRef>
          </c:val>
        </c:ser>
      </c:pie3DChart>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5"/>
  <c:chart>
    <c:title>
      <c:tx>
        <c:rich>
          <a:bodyPr/>
          <a:lstStyle/>
          <a:p>
            <a:pPr>
              <a:defRPr/>
            </a:pPr>
            <a:r>
              <a:rPr lang="en-US" sz="2000" b="1" dirty="0">
                <a:latin typeface="Times New Roman" pitchFamily="18" charset="0"/>
                <a:cs typeface="Times New Roman" pitchFamily="18" charset="0"/>
              </a:rPr>
              <a:t>2010: Perception of </a:t>
            </a:r>
          </a:p>
          <a:p>
            <a:pPr>
              <a:defRPr/>
            </a:pPr>
            <a:r>
              <a:rPr lang="en-US" sz="2000" b="1" dirty="0">
                <a:latin typeface="Times New Roman" pitchFamily="18" charset="0"/>
                <a:cs typeface="Times New Roman" pitchFamily="18" charset="0"/>
              </a:rPr>
              <a:t>State Business Climate</a:t>
            </a:r>
          </a:p>
        </c:rich>
      </c:tx>
    </c:title>
    <c:view3D>
      <c:rotX val="30"/>
      <c:perspective val="30"/>
    </c:view3D>
    <c:plotArea>
      <c:layout>
        <c:manualLayout>
          <c:layoutTarget val="inner"/>
          <c:xMode val="edge"/>
          <c:yMode val="edge"/>
          <c:x val="7.8525641025641024E-2"/>
          <c:y val="0.32558353697167186"/>
          <c:w val="0.80448717948717952"/>
          <c:h val="0.67351683410263352"/>
        </c:manualLayout>
      </c:layout>
      <c:pie3DChart>
        <c:varyColors val="1"/>
        <c:ser>
          <c:idx val="0"/>
          <c:order val="0"/>
          <c:tx>
            <c:strRef>
              <c:f>Sheet1!$B$1</c:f>
              <c:strCache>
                <c:ptCount val="1"/>
                <c:pt idx="0">
                  <c:v>2010: Perception of State Business Climate</c:v>
                </c:pt>
              </c:strCache>
            </c:strRef>
          </c:tx>
          <c:dLbls>
            <c:txPr>
              <a:bodyPr/>
              <a:lstStyle/>
              <a:p>
                <a:pPr>
                  <a:defRPr sz="1500">
                    <a:latin typeface="+mj-lt"/>
                  </a:defRPr>
                </a:pPr>
                <a:endParaRPr lang="en-US"/>
              </a:p>
            </c:txPr>
            <c:showVal val="1"/>
            <c:showCatName val="1"/>
            <c:showLeaderLines val="1"/>
          </c:dLbls>
          <c:cat>
            <c:strRef>
              <c:f>Sheet1!$A$2:$A$3</c:f>
              <c:strCache>
                <c:ptCount val="2"/>
                <c:pt idx="0">
                  <c:v>Improving</c:v>
                </c:pt>
                <c:pt idx="1">
                  <c:v>Getting Worse</c:v>
                </c:pt>
              </c:strCache>
            </c:strRef>
          </c:cat>
          <c:val>
            <c:numRef>
              <c:f>Sheet1!$B$2:$B$3</c:f>
              <c:numCache>
                <c:formatCode>0%</c:formatCode>
                <c:ptCount val="2"/>
                <c:pt idx="0">
                  <c:v>0.17</c:v>
                </c:pt>
                <c:pt idx="1">
                  <c:v>0.83000000000000063</c:v>
                </c:pt>
              </c:numCache>
            </c:numRef>
          </c:val>
        </c:ser>
      </c:pie3DChart>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2010</c:v>
                </c:pt>
              </c:strCache>
            </c:strRef>
          </c:tx>
          <c:dLbls>
            <c:showVal val="1"/>
          </c:dLbls>
          <c:cat>
            <c:strRef>
              <c:f>Sheet1!$A$2:$A$6</c:f>
              <c:strCache>
                <c:ptCount val="5"/>
                <c:pt idx="0">
                  <c:v>Not Competitive</c:v>
                </c:pt>
                <c:pt idx="1">
                  <c:v>Somewhat Uncompetitive (below average)</c:v>
                </c:pt>
                <c:pt idx="2">
                  <c:v>Average</c:v>
                </c:pt>
                <c:pt idx="3">
                  <c:v>Competitive (above average)</c:v>
                </c:pt>
                <c:pt idx="4">
                  <c:v>Highly Competitive </c:v>
                </c:pt>
              </c:strCache>
            </c:strRef>
          </c:cat>
          <c:val>
            <c:numRef>
              <c:f>Sheet1!$B$2:$B$6</c:f>
              <c:numCache>
                <c:formatCode>0%</c:formatCode>
                <c:ptCount val="5"/>
                <c:pt idx="0">
                  <c:v>0.18500000000000022</c:v>
                </c:pt>
                <c:pt idx="1">
                  <c:v>0.48100000000000032</c:v>
                </c:pt>
                <c:pt idx="2">
                  <c:v>0.25900000000000001</c:v>
                </c:pt>
                <c:pt idx="3">
                  <c:v>7.3999999999999996E-2</c:v>
                </c:pt>
                <c:pt idx="4">
                  <c:v>0</c:v>
                </c:pt>
              </c:numCache>
            </c:numRef>
          </c:val>
        </c:ser>
        <c:ser>
          <c:idx val="1"/>
          <c:order val="1"/>
          <c:tx>
            <c:strRef>
              <c:f>Sheet1!$C$1</c:f>
              <c:strCache>
                <c:ptCount val="1"/>
                <c:pt idx="0">
                  <c:v>2011</c:v>
                </c:pt>
              </c:strCache>
            </c:strRef>
          </c:tx>
          <c:dLbls>
            <c:dLblPos val="outEnd"/>
            <c:showVal val="1"/>
          </c:dLbls>
          <c:cat>
            <c:strRef>
              <c:f>Sheet1!$A$2:$A$6</c:f>
              <c:strCache>
                <c:ptCount val="5"/>
                <c:pt idx="0">
                  <c:v>Not Competitive</c:v>
                </c:pt>
                <c:pt idx="1">
                  <c:v>Somewhat Uncompetitive (below average)</c:v>
                </c:pt>
                <c:pt idx="2">
                  <c:v>Average</c:v>
                </c:pt>
                <c:pt idx="3">
                  <c:v>Competitive (above average)</c:v>
                </c:pt>
                <c:pt idx="4">
                  <c:v>Highly Competitive </c:v>
                </c:pt>
              </c:strCache>
            </c:strRef>
          </c:cat>
          <c:val>
            <c:numRef>
              <c:f>Sheet1!$C$2:$C$6</c:f>
              <c:numCache>
                <c:formatCode>0%</c:formatCode>
                <c:ptCount val="5"/>
                <c:pt idx="0">
                  <c:v>0.10700000000000011</c:v>
                </c:pt>
                <c:pt idx="1">
                  <c:v>0.42900000000000038</c:v>
                </c:pt>
                <c:pt idx="2">
                  <c:v>0.35700000000000032</c:v>
                </c:pt>
                <c:pt idx="3">
                  <c:v>0.10700000000000011</c:v>
                </c:pt>
                <c:pt idx="4">
                  <c:v>0</c:v>
                </c:pt>
              </c:numCache>
            </c:numRef>
          </c:val>
        </c:ser>
        <c:axId val="75236480"/>
        <c:axId val="75238016"/>
      </c:barChart>
      <c:catAx>
        <c:axId val="75236480"/>
        <c:scaling>
          <c:orientation val="minMax"/>
        </c:scaling>
        <c:axPos val="b"/>
        <c:tickLblPos val="nextTo"/>
        <c:txPr>
          <a:bodyPr rot="0" vert="horz"/>
          <a:lstStyle/>
          <a:p>
            <a:pPr>
              <a:defRPr sz="1600"/>
            </a:pPr>
            <a:endParaRPr lang="en-US"/>
          </a:p>
        </c:txPr>
        <c:crossAx val="75238016"/>
        <c:crosses val="autoZero"/>
        <c:auto val="1"/>
        <c:lblAlgn val="ctr"/>
        <c:lblOffset val="100"/>
      </c:catAx>
      <c:valAx>
        <c:axId val="75238016"/>
        <c:scaling>
          <c:orientation val="minMax"/>
        </c:scaling>
        <c:axPos val="l"/>
        <c:numFmt formatCode="0%" sourceLinked="1"/>
        <c:tickLblPos val="nextTo"/>
        <c:crossAx val="75236480"/>
        <c:crosses val="autoZero"/>
        <c:crossBetween val="between"/>
      </c:valAx>
    </c:plotArea>
    <c:legend>
      <c:legendPos val="t"/>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2010</c:v>
                </c:pt>
              </c:strCache>
            </c:strRef>
          </c:tx>
          <c:dLbls>
            <c:showVal val="1"/>
          </c:dLbls>
          <c:cat>
            <c:strRef>
              <c:f>Sheet1!$A$2:$A$6</c:f>
              <c:strCache>
                <c:ptCount val="5"/>
                <c:pt idx="0">
                  <c:v>Not at all committed</c:v>
                </c:pt>
                <c:pt idx="1">
                  <c:v>Somewhat uncommitted</c:v>
                </c:pt>
                <c:pt idx="2">
                  <c:v>Neutral</c:v>
                </c:pt>
                <c:pt idx="3">
                  <c:v>Somewhat committed</c:v>
                </c:pt>
                <c:pt idx="4">
                  <c:v>Committed</c:v>
                </c:pt>
              </c:strCache>
            </c:strRef>
          </c:cat>
          <c:val>
            <c:numRef>
              <c:f>Sheet1!$B$2:$B$6</c:f>
              <c:numCache>
                <c:formatCode>0%</c:formatCode>
                <c:ptCount val="5"/>
                <c:pt idx="0">
                  <c:v>0.14300000000000004</c:v>
                </c:pt>
                <c:pt idx="1">
                  <c:v>0.60700000000000065</c:v>
                </c:pt>
                <c:pt idx="2">
                  <c:v>0.14300000000000004</c:v>
                </c:pt>
                <c:pt idx="3">
                  <c:v>0.10700000000000011</c:v>
                </c:pt>
                <c:pt idx="4">
                  <c:v>0</c:v>
                </c:pt>
              </c:numCache>
            </c:numRef>
          </c:val>
        </c:ser>
        <c:ser>
          <c:idx val="1"/>
          <c:order val="1"/>
          <c:tx>
            <c:strRef>
              <c:f>Sheet1!$C$1</c:f>
              <c:strCache>
                <c:ptCount val="1"/>
                <c:pt idx="0">
                  <c:v>2011</c:v>
                </c:pt>
              </c:strCache>
            </c:strRef>
          </c:tx>
          <c:dLbls>
            <c:showVal val="1"/>
          </c:dLbls>
          <c:cat>
            <c:strRef>
              <c:f>Sheet1!$A$2:$A$6</c:f>
              <c:strCache>
                <c:ptCount val="5"/>
                <c:pt idx="0">
                  <c:v>Not at all committed</c:v>
                </c:pt>
                <c:pt idx="1">
                  <c:v>Somewhat uncommitted</c:v>
                </c:pt>
                <c:pt idx="2">
                  <c:v>Neutral</c:v>
                </c:pt>
                <c:pt idx="3">
                  <c:v>Somewhat committed</c:v>
                </c:pt>
                <c:pt idx="4">
                  <c:v>Committed</c:v>
                </c:pt>
              </c:strCache>
            </c:strRef>
          </c:cat>
          <c:val>
            <c:numRef>
              <c:f>Sheet1!$C$2:$C$6</c:f>
              <c:numCache>
                <c:formatCode>0%</c:formatCode>
                <c:ptCount val="5"/>
                <c:pt idx="0">
                  <c:v>0.17900000000000021</c:v>
                </c:pt>
                <c:pt idx="1">
                  <c:v>0.39300000000000057</c:v>
                </c:pt>
                <c:pt idx="2">
                  <c:v>0.28600000000000031</c:v>
                </c:pt>
                <c:pt idx="3">
                  <c:v>0.14300000000000004</c:v>
                </c:pt>
                <c:pt idx="4">
                  <c:v>0</c:v>
                </c:pt>
              </c:numCache>
            </c:numRef>
          </c:val>
        </c:ser>
        <c:axId val="75436032"/>
        <c:axId val="75437568"/>
      </c:barChart>
      <c:catAx>
        <c:axId val="75436032"/>
        <c:scaling>
          <c:orientation val="minMax"/>
        </c:scaling>
        <c:axPos val="b"/>
        <c:tickLblPos val="nextTo"/>
        <c:crossAx val="75437568"/>
        <c:crosses val="autoZero"/>
        <c:auto val="1"/>
        <c:lblAlgn val="ctr"/>
        <c:lblOffset val="100"/>
      </c:catAx>
      <c:valAx>
        <c:axId val="75437568"/>
        <c:scaling>
          <c:orientation val="minMax"/>
        </c:scaling>
        <c:axPos val="l"/>
        <c:numFmt formatCode="0%" sourceLinked="1"/>
        <c:tickLblPos val="nextTo"/>
        <c:crossAx val="75436032"/>
        <c:crosses val="autoZero"/>
        <c:crossBetween val="between"/>
      </c:valAx>
    </c:plotArea>
    <c:legend>
      <c:legendPos val="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9CE6FE-2F90-4CF7-B205-6B2FA5CA7530}"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F72A6C61-69AF-4C89-B0F1-336D48803439}">
      <dgm:prSet/>
      <dgm:spPr/>
      <dgm:t>
        <a:bodyPr/>
        <a:lstStyle/>
        <a:p>
          <a:pPr rtl="0"/>
          <a:r>
            <a:rPr lang="en-US" dirty="0" smtClean="0"/>
            <a:t>High unemployment</a:t>
          </a:r>
          <a:endParaRPr lang="en-US" dirty="0"/>
        </a:p>
      </dgm:t>
    </dgm:pt>
    <dgm:pt modelId="{3C69EF3C-F52C-4E52-9FDF-4C2FF93860E7}" type="parTrans" cxnId="{98E45627-6BA3-46CE-9B37-05B982259CA6}">
      <dgm:prSet/>
      <dgm:spPr/>
      <dgm:t>
        <a:bodyPr/>
        <a:lstStyle/>
        <a:p>
          <a:endParaRPr lang="en-US"/>
        </a:p>
      </dgm:t>
    </dgm:pt>
    <dgm:pt modelId="{779B35A8-09F1-46F7-9165-76D2001D777A}" type="sibTrans" cxnId="{98E45627-6BA3-46CE-9B37-05B982259CA6}">
      <dgm:prSet/>
      <dgm:spPr/>
      <dgm:t>
        <a:bodyPr/>
        <a:lstStyle/>
        <a:p>
          <a:endParaRPr lang="en-US"/>
        </a:p>
      </dgm:t>
    </dgm:pt>
    <dgm:pt modelId="{F2BDDB4B-380F-427F-8944-5F35C7AB67A6}">
      <dgm:prSet/>
      <dgm:spPr/>
      <dgm:t>
        <a:bodyPr/>
        <a:lstStyle/>
        <a:p>
          <a:pPr rtl="0"/>
          <a:r>
            <a:rPr lang="en-US" dirty="0" smtClean="0"/>
            <a:t>Weak consumer confidence</a:t>
          </a:r>
          <a:endParaRPr lang="en-US" dirty="0"/>
        </a:p>
      </dgm:t>
    </dgm:pt>
    <dgm:pt modelId="{F05D35E9-8459-40A0-91FE-655E275A73BE}" type="parTrans" cxnId="{6575C0F9-9598-4237-85F0-C03227057524}">
      <dgm:prSet/>
      <dgm:spPr/>
      <dgm:t>
        <a:bodyPr/>
        <a:lstStyle/>
        <a:p>
          <a:endParaRPr lang="en-US"/>
        </a:p>
      </dgm:t>
    </dgm:pt>
    <dgm:pt modelId="{0376FDD7-364E-446B-9D58-A75DB46F527C}" type="sibTrans" cxnId="{6575C0F9-9598-4237-85F0-C03227057524}">
      <dgm:prSet/>
      <dgm:spPr/>
      <dgm:t>
        <a:bodyPr/>
        <a:lstStyle/>
        <a:p>
          <a:endParaRPr lang="en-US"/>
        </a:p>
      </dgm:t>
    </dgm:pt>
    <dgm:pt modelId="{3CE64EF7-6BA9-45C3-AAB6-FC1DEF301024}" type="pres">
      <dgm:prSet presAssocID="{059CE6FE-2F90-4CF7-B205-6B2FA5CA7530}" presName="compositeShape" presStyleCnt="0">
        <dgm:presLayoutVars>
          <dgm:chMax val="2"/>
          <dgm:dir/>
          <dgm:resizeHandles val="exact"/>
        </dgm:presLayoutVars>
      </dgm:prSet>
      <dgm:spPr/>
      <dgm:t>
        <a:bodyPr/>
        <a:lstStyle/>
        <a:p>
          <a:endParaRPr lang="en-US"/>
        </a:p>
      </dgm:t>
    </dgm:pt>
    <dgm:pt modelId="{6E53B93A-2076-4773-917A-325A7D8C0DBE}" type="pres">
      <dgm:prSet presAssocID="{F72A6C61-69AF-4C89-B0F1-336D48803439}" presName="upArrow" presStyleLbl="node1" presStyleIdx="0" presStyleCnt="2"/>
      <dgm:spPr/>
    </dgm:pt>
    <dgm:pt modelId="{AEFBDE6B-41CD-4B7F-B973-026D29B48C7B}" type="pres">
      <dgm:prSet presAssocID="{F72A6C61-69AF-4C89-B0F1-336D48803439}" presName="upArrowText" presStyleLbl="revTx" presStyleIdx="0" presStyleCnt="2">
        <dgm:presLayoutVars>
          <dgm:chMax val="0"/>
          <dgm:bulletEnabled val="1"/>
        </dgm:presLayoutVars>
      </dgm:prSet>
      <dgm:spPr/>
      <dgm:t>
        <a:bodyPr/>
        <a:lstStyle/>
        <a:p>
          <a:endParaRPr lang="en-US"/>
        </a:p>
      </dgm:t>
    </dgm:pt>
    <dgm:pt modelId="{5E489472-F39F-4AE6-9E66-3958CBF4EAE9}" type="pres">
      <dgm:prSet presAssocID="{F2BDDB4B-380F-427F-8944-5F35C7AB67A6}" presName="downArrow" presStyleLbl="node1" presStyleIdx="1" presStyleCnt="2"/>
      <dgm:spPr/>
    </dgm:pt>
    <dgm:pt modelId="{7F62ECD6-C80B-4FB4-8953-6639C767A1F2}" type="pres">
      <dgm:prSet presAssocID="{F2BDDB4B-380F-427F-8944-5F35C7AB67A6}" presName="downArrowText" presStyleLbl="revTx" presStyleIdx="1" presStyleCnt="2">
        <dgm:presLayoutVars>
          <dgm:chMax val="0"/>
          <dgm:bulletEnabled val="1"/>
        </dgm:presLayoutVars>
      </dgm:prSet>
      <dgm:spPr/>
      <dgm:t>
        <a:bodyPr/>
        <a:lstStyle/>
        <a:p>
          <a:endParaRPr lang="en-US"/>
        </a:p>
      </dgm:t>
    </dgm:pt>
  </dgm:ptLst>
  <dgm:cxnLst>
    <dgm:cxn modelId="{6575C0F9-9598-4237-85F0-C03227057524}" srcId="{059CE6FE-2F90-4CF7-B205-6B2FA5CA7530}" destId="{F2BDDB4B-380F-427F-8944-5F35C7AB67A6}" srcOrd="1" destOrd="0" parTransId="{F05D35E9-8459-40A0-91FE-655E275A73BE}" sibTransId="{0376FDD7-364E-446B-9D58-A75DB46F527C}"/>
    <dgm:cxn modelId="{98E45627-6BA3-46CE-9B37-05B982259CA6}" srcId="{059CE6FE-2F90-4CF7-B205-6B2FA5CA7530}" destId="{F72A6C61-69AF-4C89-B0F1-336D48803439}" srcOrd="0" destOrd="0" parTransId="{3C69EF3C-F52C-4E52-9FDF-4C2FF93860E7}" sibTransId="{779B35A8-09F1-46F7-9165-76D2001D777A}"/>
    <dgm:cxn modelId="{8ECDE685-AC8B-446E-94D5-9DC1EC5E91A9}" type="presOf" srcId="{F72A6C61-69AF-4C89-B0F1-336D48803439}" destId="{AEFBDE6B-41CD-4B7F-B973-026D29B48C7B}" srcOrd="0" destOrd="0" presId="urn:microsoft.com/office/officeart/2005/8/layout/arrow4"/>
    <dgm:cxn modelId="{F2FAF48C-4CD7-4917-85C4-C3AC5CC369C8}" type="presOf" srcId="{F2BDDB4B-380F-427F-8944-5F35C7AB67A6}" destId="{7F62ECD6-C80B-4FB4-8953-6639C767A1F2}" srcOrd="0" destOrd="0" presId="urn:microsoft.com/office/officeart/2005/8/layout/arrow4"/>
    <dgm:cxn modelId="{D5937AC0-A534-4AC1-80C0-4E8BDFC9F77D}" type="presOf" srcId="{059CE6FE-2F90-4CF7-B205-6B2FA5CA7530}" destId="{3CE64EF7-6BA9-45C3-AAB6-FC1DEF301024}" srcOrd="0" destOrd="0" presId="urn:microsoft.com/office/officeart/2005/8/layout/arrow4"/>
    <dgm:cxn modelId="{62FD4D0B-0B4C-45C9-825C-9102720C35F2}" type="presParOf" srcId="{3CE64EF7-6BA9-45C3-AAB6-FC1DEF301024}" destId="{6E53B93A-2076-4773-917A-325A7D8C0DBE}" srcOrd="0" destOrd="0" presId="urn:microsoft.com/office/officeart/2005/8/layout/arrow4"/>
    <dgm:cxn modelId="{B247868E-74EA-445D-864D-89BCA70E5603}" type="presParOf" srcId="{3CE64EF7-6BA9-45C3-AAB6-FC1DEF301024}" destId="{AEFBDE6B-41CD-4B7F-B973-026D29B48C7B}" srcOrd="1" destOrd="0" presId="urn:microsoft.com/office/officeart/2005/8/layout/arrow4"/>
    <dgm:cxn modelId="{CE34E95B-F690-4853-9527-F1D00CC35A14}" type="presParOf" srcId="{3CE64EF7-6BA9-45C3-AAB6-FC1DEF301024}" destId="{5E489472-F39F-4AE6-9E66-3958CBF4EAE9}" srcOrd="2" destOrd="0" presId="urn:microsoft.com/office/officeart/2005/8/layout/arrow4"/>
    <dgm:cxn modelId="{117860D5-C13E-4A85-9FC3-4B638E7F8ADD}" type="presParOf" srcId="{3CE64EF7-6BA9-45C3-AAB6-FC1DEF301024}" destId="{7F62ECD6-C80B-4FB4-8953-6639C767A1F2}" srcOrd="3" destOrd="0" presId="urn:microsoft.com/office/officeart/2005/8/layout/arrow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85C34A-CCCE-4D33-80DE-722D230F6721}" type="doc">
      <dgm:prSet loTypeId="urn:microsoft.com/office/officeart/2005/8/layout/equation2" loCatId="process" qsTypeId="urn:microsoft.com/office/officeart/2005/8/quickstyle/simple1" qsCatId="simple" csTypeId="urn:microsoft.com/office/officeart/2005/8/colors/colorful5" csCatId="colorful" phldr="1"/>
      <dgm:spPr/>
      <dgm:t>
        <a:bodyPr/>
        <a:lstStyle/>
        <a:p>
          <a:endParaRPr lang="en-US"/>
        </a:p>
      </dgm:t>
    </dgm:pt>
    <dgm:pt modelId="{40377AB8-48C5-4401-B3DA-44BB188BF9DE}">
      <dgm:prSet custT="1"/>
      <dgm:spPr/>
      <dgm:t>
        <a:bodyPr/>
        <a:lstStyle/>
        <a:p>
          <a:pPr algn="ctr" rtl="0"/>
          <a:r>
            <a:rPr lang="en-US" sz="2400" dirty="0" smtClean="0"/>
            <a:t>Boost confidence.</a:t>
          </a:r>
          <a:endParaRPr lang="en-US" sz="2400" dirty="0"/>
        </a:p>
      </dgm:t>
    </dgm:pt>
    <dgm:pt modelId="{B4CF4CF2-18EE-4901-80E3-A055190FB772}" type="parTrans" cxnId="{9749A1B9-2D0B-4841-9AD5-E146E47FEB29}">
      <dgm:prSet/>
      <dgm:spPr/>
      <dgm:t>
        <a:bodyPr/>
        <a:lstStyle/>
        <a:p>
          <a:endParaRPr lang="en-US"/>
        </a:p>
      </dgm:t>
    </dgm:pt>
    <dgm:pt modelId="{1E3BB9D4-0ED5-4D55-8C76-90BE03730FE3}" type="sibTrans" cxnId="{9749A1B9-2D0B-4841-9AD5-E146E47FEB29}">
      <dgm:prSet/>
      <dgm:spPr/>
      <dgm:t>
        <a:bodyPr/>
        <a:lstStyle/>
        <a:p>
          <a:endParaRPr lang="en-US" dirty="0"/>
        </a:p>
      </dgm:t>
    </dgm:pt>
    <dgm:pt modelId="{0753753F-D93F-46C2-B06B-7B69839CD1FA}">
      <dgm:prSet custT="1"/>
      <dgm:spPr/>
      <dgm:t>
        <a:bodyPr/>
        <a:lstStyle/>
        <a:p>
          <a:pPr algn="ctr" rtl="0"/>
          <a:r>
            <a:rPr lang="en-US" sz="1400" dirty="0" smtClean="0"/>
            <a:t>Prioritized investment</a:t>
          </a:r>
          <a:endParaRPr lang="en-US" sz="1400" dirty="0"/>
        </a:p>
      </dgm:t>
    </dgm:pt>
    <dgm:pt modelId="{E463B51D-EBD8-4125-A204-4FF9C74F8692}" type="parTrans" cxnId="{E839BC7B-6422-422D-9C90-63F28F2BAE75}">
      <dgm:prSet/>
      <dgm:spPr/>
      <dgm:t>
        <a:bodyPr/>
        <a:lstStyle/>
        <a:p>
          <a:endParaRPr lang="en-US"/>
        </a:p>
      </dgm:t>
    </dgm:pt>
    <dgm:pt modelId="{526F02B4-ADB0-4CD9-98E6-7F9281919CEB}" type="sibTrans" cxnId="{E839BC7B-6422-422D-9C90-63F28F2BAE75}">
      <dgm:prSet/>
      <dgm:spPr/>
      <dgm:t>
        <a:bodyPr/>
        <a:lstStyle/>
        <a:p>
          <a:endParaRPr lang="en-US"/>
        </a:p>
      </dgm:t>
    </dgm:pt>
    <dgm:pt modelId="{6E914CAD-A535-42C9-B73E-A5AE93A1A445}">
      <dgm:prSet custT="1"/>
      <dgm:spPr/>
      <dgm:t>
        <a:bodyPr/>
        <a:lstStyle/>
        <a:p>
          <a:pPr algn="ctr" rtl="0"/>
          <a:r>
            <a:rPr lang="en-US" sz="2400" dirty="0" smtClean="0"/>
            <a:t>Improve competitiveness.</a:t>
          </a:r>
          <a:endParaRPr lang="en-US" sz="2400" dirty="0"/>
        </a:p>
      </dgm:t>
    </dgm:pt>
    <dgm:pt modelId="{44F33E08-769A-480F-A025-FDD6AD228CA8}" type="parTrans" cxnId="{5F0D1138-2AAD-4DFD-B3C9-7BB8778998F8}">
      <dgm:prSet/>
      <dgm:spPr/>
      <dgm:t>
        <a:bodyPr/>
        <a:lstStyle/>
        <a:p>
          <a:endParaRPr lang="en-US"/>
        </a:p>
      </dgm:t>
    </dgm:pt>
    <dgm:pt modelId="{9BA96431-9A2C-4D11-A52F-7BA2CC781D02}" type="sibTrans" cxnId="{5F0D1138-2AAD-4DFD-B3C9-7BB8778998F8}">
      <dgm:prSet/>
      <dgm:spPr/>
      <dgm:t>
        <a:bodyPr/>
        <a:lstStyle/>
        <a:p>
          <a:endParaRPr lang="en-US" dirty="0"/>
        </a:p>
      </dgm:t>
    </dgm:pt>
    <dgm:pt modelId="{44AB5709-9228-471D-A7B8-9CECF6124183}">
      <dgm:prSet custT="1"/>
      <dgm:spPr/>
      <dgm:t>
        <a:bodyPr/>
        <a:lstStyle/>
        <a:p>
          <a:pPr algn="ctr" rtl="0"/>
          <a:r>
            <a:rPr lang="en-US" sz="1400" dirty="0" smtClean="0"/>
            <a:t>Workforce</a:t>
          </a:r>
          <a:endParaRPr lang="en-US" sz="1400" dirty="0"/>
        </a:p>
      </dgm:t>
    </dgm:pt>
    <dgm:pt modelId="{EC16A13E-C0C0-42DD-BBB6-AA0ACD613B49}" type="parTrans" cxnId="{730DFBAA-B987-4CF0-B816-ADFA38CDE827}">
      <dgm:prSet/>
      <dgm:spPr/>
      <dgm:t>
        <a:bodyPr/>
        <a:lstStyle/>
        <a:p>
          <a:endParaRPr lang="en-US"/>
        </a:p>
      </dgm:t>
    </dgm:pt>
    <dgm:pt modelId="{EDADD282-2C2F-4526-8B95-9F8C2557349F}" type="sibTrans" cxnId="{730DFBAA-B987-4CF0-B816-ADFA38CDE827}">
      <dgm:prSet/>
      <dgm:spPr/>
      <dgm:t>
        <a:bodyPr/>
        <a:lstStyle/>
        <a:p>
          <a:endParaRPr lang="en-US"/>
        </a:p>
      </dgm:t>
    </dgm:pt>
    <dgm:pt modelId="{11C47CD8-5499-4821-AC13-EA9B2D716E5E}">
      <dgm:prSet/>
      <dgm:spPr/>
      <dgm:t>
        <a:bodyPr/>
        <a:lstStyle/>
        <a:p>
          <a:pPr rtl="0"/>
          <a:r>
            <a:rPr lang="en-US" dirty="0" smtClean="0"/>
            <a:t>Jobs.</a:t>
          </a:r>
          <a:endParaRPr lang="en-US" dirty="0"/>
        </a:p>
      </dgm:t>
    </dgm:pt>
    <dgm:pt modelId="{6C587B75-30A9-48CA-BEC9-8E014E831EB1}" type="parTrans" cxnId="{62978DF2-4995-4A19-A753-68083058AC19}">
      <dgm:prSet/>
      <dgm:spPr/>
      <dgm:t>
        <a:bodyPr/>
        <a:lstStyle/>
        <a:p>
          <a:endParaRPr lang="en-US"/>
        </a:p>
      </dgm:t>
    </dgm:pt>
    <dgm:pt modelId="{9EB67AA2-7BE5-4EEB-8229-37EABB47A3E1}" type="sibTrans" cxnId="{62978DF2-4995-4A19-A753-68083058AC19}">
      <dgm:prSet/>
      <dgm:spPr/>
      <dgm:t>
        <a:bodyPr/>
        <a:lstStyle/>
        <a:p>
          <a:endParaRPr lang="en-US"/>
        </a:p>
      </dgm:t>
    </dgm:pt>
    <dgm:pt modelId="{BD822FCE-896B-41D0-8B94-30330733853A}">
      <dgm:prSet custT="1"/>
      <dgm:spPr/>
      <dgm:t>
        <a:bodyPr/>
        <a:lstStyle/>
        <a:p>
          <a:pPr algn="ctr" rtl="0"/>
          <a:r>
            <a:rPr lang="en-US" sz="1400" dirty="0" smtClean="0"/>
            <a:t>Infrastructure</a:t>
          </a:r>
          <a:endParaRPr lang="en-US" sz="1400" dirty="0"/>
        </a:p>
      </dgm:t>
    </dgm:pt>
    <dgm:pt modelId="{9A42B5CB-F722-47E4-9C90-38EEE2AF3BAE}" type="parTrans" cxnId="{9926FAE5-99D8-4035-A9AF-FEC282B3B812}">
      <dgm:prSet/>
      <dgm:spPr/>
      <dgm:t>
        <a:bodyPr/>
        <a:lstStyle/>
        <a:p>
          <a:endParaRPr lang="en-US"/>
        </a:p>
      </dgm:t>
    </dgm:pt>
    <dgm:pt modelId="{9B6648BE-FFFA-4018-97F8-52A5C61A76D2}" type="sibTrans" cxnId="{9926FAE5-99D8-4035-A9AF-FEC282B3B812}">
      <dgm:prSet/>
      <dgm:spPr/>
      <dgm:t>
        <a:bodyPr/>
        <a:lstStyle/>
        <a:p>
          <a:endParaRPr lang="en-US"/>
        </a:p>
      </dgm:t>
    </dgm:pt>
    <dgm:pt modelId="{6B10A9BB-64B0-46F2-A4B7-FE9518203845}">
      <dgm:prSet custT="1"/>
      <dgm:spPr/>
      <dgm:t>
        <a:bodyPr/>
        <a:lstStyle/>
        <a:p>
          <a:pPr algn="ctr" rtl="0"/>
          <a:r>
            <a:rPr lang="en-US" sz="1400" dirty="0" smtClean="0"/>
            <a:t>Fiscal stability</a:t>
          </a:r>
          <a:endParaRPr lang="en-US" sz="1400" dirty="0"/>
        </a:p>
      </dgm:t>
    </dgm:pt>
    <dgm:pt modelId="{F9DB31C4-3D8E-4C38-A2BF-E25FED45F37C}" type="parTrans" cxnId="{7DFCF527-021C-4CE2-88BD-388196C067AD}">
      <dgm:prSet/>
      <dgm:spPr/>
      <dgm:t>
        <a:bodyPr/>
        <a:lstStyle/>
        <a:p>
          <a:endParaRPr lang="en-US"/>
        </a:p>
      </dgm:t>
    </dgm:pt>
    <dgm:pt modelId="{1459574A-DDAC-45B1-9B91-F87E0770E7CD}" type="sibTrans" cxnId="{7DFCF527-021C-4CE2-88BD-388196C067AD}">
      <dgm:prSet/>
      <dgm:spPr/>
      <dgm:t>
        <a:bodyPr/>
        <a:lstStyle/>
        <a:p>
          <a:endParaRPr lang="en-US"/>
        </a:p>
      </dgm:t>
    </dgm:pt>
    <dgm:pt modelId="{91796B4E-0A2B-40B9-8114-4B4E30AED984}">
      <dgm:prSet custT="1"/>
      <dgm:spPr/>
      <dgm:t>
        <a:bodyPr/>
        <a:lstStyle/>
        <a:p>
          <a:pPr algn="ctr" rtl="0"/>
          <a:r>
            <a:rPr lang="en-US" sz="1400" dirty="0" smtClean="0"/>
            <a:t>Costs</a:t>
          </a:r>
          <a:endParaRPr lang="en-US" sz="1400" dirty="0"/>
        </a:p>
      </dgm:t>
    </dgm:pt>
    <dgm:pt modelId="{8762F970-E922-4872-A0E5-B48FF3CB6F6C}" type="parTrans" cxnId="{3F273A06-02F2-4C51-8F7A-FD8E1EBE2AF7}">
      <dgm:prSet/>
      <dgm:spPr/>
      <dgm:t>
        <a:bodyPr/>
        <a:lstStyle/>
        <a:p>
          <a:endParaRPr lang="en-US"/>
        </a:p>
      </dgm:t>
    </dgm:pt>
    <dgm:pt modelId="{9490C7FB-B2AA-48E2-8CAF-69E13712F925}" type="sibTrans" cxnId="{3F273A06-02F2-4C51-8F7A-FD8E1EBE2AF7}">
      <dgm:prSet/>
      <dgm:spPr/>
      <dgm:t>
        <a:bodyPr/>
        <a:lstStyle/>
        <a:p>
          <a:endParaRPr lang="en-US"/>
        </a:p>
      </dgm:t>
    </dgm:pt>
    <dgm:pt modelId="{B41EACF4-C47C-479D-ADB3-839CDFCAAB59}" type="pres">
      <dgm:prSet presAssocID="{4C85C34A-CCCE-4D33-80DE-722D230F6721}" presName="Name0" presStyleCnt="0">
        <dgm:presLayoutVars>
          <dgm:dir/>
          <dgm:resizeHandles val="exact"/>
        </dgm:presLayoutVars>
      </dgm:prSet>
      <dgm:spPr/>
      <dgm:t>
        <a:bodyPr/>
        <a:lstStyle/>
        <a:p>
          <a:endParaRPr lang="en-US"/>
        </a:p>
      </dgm:t>
    </dgm:pt>
    <dgm:pt modelId="{C72E5CD0-4336-4D55-A12C-70C3D1BA3415}" type="pres">
      <dgm:prSet presAssocID="{4C85C34A-CCCE-4D33-80DE-722D230F6721}" presName="vNodes" presStyleCnt="0"/>
      <dgm:spPr/>
      <dgm:t>
        <a:bodyPr/>
        <a:lstStyle/>
        <a:p>
          <a:endParaRPr lang="en-US"/>
        </a:p>
      </dgm:t>
    </dgm:pt>
    <dgm:pt modelId="{CBF0513D-A8D2-412C-B4D4-6993FE16905D}" type="pres">
      <dgm:prSet presAssocID="{40377AB8-48C5-4401-B3DA-44BB188BF9DE}" presName="node" presStyleLbl="node1" presStyleIdx="0" presStyleCnt="3" custScaleX="187678">
        <dgm:presLayoutVars>
          <dgm:bulletEnabled val="1"/>
        </dgm:presLayoutVars>
      </dgm:prSet>
      <dgm:spPr/>
      <dgm:t>
        <a:bodyPr/>
        <a:lstStyle/>
        <a:p>
          <a:endParaRPr lang="en-US"/>
        </a:p>
      </dgm:t>
    </dgm:pt>
    <dgm:pt modelId="{5CB804CD-4C6B-4154-958B-AB64DFB83FAB}" type="pres">
      <dgm:prSet presAssocID="{1E3BB9D4-0ED5-4D55-8C76-90BE03730FE3}" presName="spacerT" presStyleCnt="0"/>
      <dgm:spPr/>
      <dgm:t>
        <a:bodyPr/>
        <a:lstStyle/>
        <a:p>
          <a:endParaRPr lang="en-US"/>
        </a:p>
      </dgm:t>
    </dgm:pt>
    <dgm:pt modelId="{95A9D3E0-C66B-4CC1-A8BA-2A95A81847B5}" type="pres">
      <dgm:prSet presAssocID="{1E3BB9D4-0ED5-4D55-8C76-90BE03730FE3}" presName="sibTrans" presStyleLbl="sibTrans2D1" presStyleIdx="0" presStyleCnt="2"/>
      <dgm:spPr/>
      <dgm:t>
        <a:bodyPr/>
        <a:lstStyle/>
        <a:p>
          <a:endParaRPr lang="en-US"/>
        </a:p>
      </dgm:t>
    </dgm:pt>
    <dgm:pt modelId="{76E7EF20-72DA-4CA7-9F07-76D27625ABC8}" type="pres">
      <dgm:prSet presAssocID="{1E3BB9D4-0ED5-4D55-8C76-90BE03730FE3}" presName="spacerB" presStyleCnt="0"/>
      <dgm:spPr/>
      <dgm:t>
        <a:bodyPr/>
        <a:lstStyle/>
        <a:p>
          <a:endParaRPr lang="en-US"/>
        </a:p>
      </dgm:t>
    </dgm:pt>
    <dgm:pt modelId="{468CD791-C032-4040-875E-8F11F413CAEB}" type="pres">
      <dgm:prSet presAssocID="{6E914CAD-A535-42C9-B73E-A5AE93A1A445}" presName="node" presStyleLbl="node1" presStyleIdx="1" presStyleCnt="3" custScaleX="187678">
        <dgm:presLayoutVars>
          <dgm:bulletEnabled val="1"/>
        </dgm:presLayoutVars>
      </dgm:prSet>
      <dgm:spPr/>
      <dgm:t>
        <a:bodyPr/>
        <a:lstStyle/>
        <a:p>
          <a:endParaRPr lang="en-US"/>
        </a:p>
      </dgm:t>
    </dgm:pt>
    <dgm:pt modelId="{8E74F587-1CA8-4434-AC16-BB634DE43A2E}" type="pres">
      <dgm:prSet presAssocID="{4C85C34A-CCCE-4D33-80DE-722D230F6721}" presName="sibTransLast" presStyleLbl="sibTrans2D1" presStyleIdx="1" presStyleCnt="2"/>
      <dgm:spPr/>
      <dgm:t>
        <a:bodyPr/>
        <a:lstStyle/>
        <a:p>
          <a:endParaRPr lang="en-US"/>
        </a:p>
      </dgm:t>
    </dgm:pt>
    <dgm:pt modelId="{719FC0DB-6CD4-4D79-AAFC-5A504CACB866}" type="pres">
      <dgm:prSet presAssocID="{4C85C34A-CCCE-4D33-80DE-722D230F6721}" presName="connectorText" presStyleLbl="sibTrans2D1" presStyleIdx="1" presStyleCnt="2"/>
      <dgm:spPr/>
      <dgm:t>
        <a:bodyPr/>
        <a:lstStyle/>
        <a:p>
          <a:endParaRPr lang="en-US"/>
        </a:p>
      </dgm:t>
    </dgm:pt>
    <dgm:pt modelId="{32DE0500-B2B3-4D70-A850-A81FDA80E3B8}" type="pres">
      <dgm:prSet presAssocID="{4C85C34A-CCCE-4D33-80DE-722D230F6721}" presName="lastNode" presStyleLbl="node1" presStyleIdx="2" presStyleCnt="3">
        <dgm:presLayoutVars>
          <dgm:bulletEnabled val="1"/>
        </dgm:presLayoutVars>
      </dgm:prSet>
      <dgm:spPr/>
      <dgm:t>
        <a:bodyPr/>
        <a:lstStyle/>
        <a:p>
          <a:endParaRPr lang="en-US"/>
        </a:p>
      </dgm:t>
    </dgm:pt>
  </dgm:ptLst>
  <dgm:cxnLst>
    <dgm:cxn modelId="{3F273A06-02F2-4C51-8F7A-FD8E1EBE2AF7}" srcId="{6E914CAD-A535-42C9-B73E-A5AE93A1A445}" destId="{91796B4E-0A2B-40B9-8114-4B4E30AED984}" srcOrd="2" destOrd="0" parTransId="{8762F970-E922-4872-A0E5-B48FF3CB6F6C}" sibTransId="{9490C7FB-B2AA-48E2-8CAF-69E13712F925}"/>
    <dgm:cxn modelId="{06D89AB2-2B0E-463F-965D-E13E05D3D1E0}" type="presOf" srcId="{6B10A9BB-64B0-46F2-A4B7-FE9518203845}" destId="{CBF0513D-A8D2-412C-B4D4-6993FE16905D}" srcOrd="0" destOrd="1" presId="urn:microsoft.com/office/officeart/2005/8/layout/equation2"/>
    <dgm:cxn modelId="{7DFCF527-021C-4CE2-88BD-388196C067AD}" srcId="{40377AB8-48C5-4401-B3DA-44BB188BF9DE}" destId="{6B10A9BB-64B0-46F2-A4B7-FE9518203845}" srcOrd="0" destOrd="0" parTransId="{F9DB31C4-3D8E-4C38-A2BF-E25FED45F37C}" sibTransId="{1459574A-DDAC-45B1-9B91-F87E0770E7CD}"/>
    <dgm:cxn modelId="{9A542ECC-9399-4AB6-87B8-541AAE7D2F4E}" type="presOf" srcId="{44AB5709-9228-471D-A7B8-9CECF6124183}" destId="{468CD791-C032-4040-875E-8F11F413CAEB}" srcOrd="0" destOrd="1" presId="urn:microsoft.com/office/officeart/2005/8/layout/equation2"/>
    <dgm:cxn modelId="{20E29C66-D29E-4752-9A47-BA3C66F9BEA8}" type="presOf" srcId="{0753753F-D93F-46C2-B06B-7B69839CD1FA}" destId="{CBF0513D-A8D2-412C-B4D4-6993FE16905D}" srcOrd="0" destOrd="2" presId="urn:microsoft.com/office/officeart/2005/8/layout/equation2"/>
    <dgm:cxn modelId="{3C26B3B9-B054-4450-9270-29CEC7C6F860}" type="presOf" srcId="{1E3BB9D4-0ED5-4D55-8C76-90BE03730FE3}" destId="{95A9D3E0-C66B-4CC1-A8BA-2A95A81847B5}" srcOrd="0" destOrd="0" presId="urn:microsoft.com/office/officeart/2005/8/layout/equation2"/>
    <dgm:cxn modelId="{F7E3E323-F0B4-47C9-AEE7-76FAFE6AEAAF}" type="presOf" srcId="{9BA96431-9A2C-4D11-A52F-7BA2CC781D02}" destId="{8E74F587-1CA8-4434-AC16-BB634DE43A2E}" srcOrd="0" destOrd="0" presId="urn:microsoft.com/office/officeart/2005/8/layout/equation2"/>
    <dgm:cxn modelId="{5F0D1138-2AAD-4DFD-B3C9-7BB8778998F8}" srcId="{4C85C34A-CCCE-4D33-80DE-722D230F6721}" destId="{6E914CAD-A535-42C9-B73E-A5AE93A1A445}" srcOrd="1" destOrd="0" parTransId="{44F33E08-769A-480F-A025-FDD6AD228CA8}" sibTransId="{9BA96431-9A2C-4D11-A52F-7BA2CC781D02}"/>
    <dgm:cxn modelId="{48A8F91F-F994-4A3A-BB97-F397DD882F74}" type="presOf" srcId="{40377AB8-48C5-4401-B3DA-44BB188BF9DE}" destId="{CBF0513D-A8D2-412C-B4D4-6993FE16905D}" srcOrd="0" destOrd="0" presId="urn:microsoft.com/office/officeart/2005/8/layout/equation2"/>
    <dgm:cxn modelId="{E839BC7B-6422-422D-9C90-63F28F2BAE75}" srcId="{40377AB8-48C5-4401-B3DA-44BB188BF9DE}" destId="{0753753F-D93F-46C2-B06B-7B69839CD1FA}" srcOrd="1" destOrd="0" parTransId="{E463B51D-EBD8-4125-A204-4FF9C74F8692}" sibTransId="{526F02B4-ADB0-4CD9-98E6-7F9281919CEB}"/>
    <dgm:cxn modelId="{3E0ADCAB-CA3F-4B34-A9DF-AD59534FD9F9}" type="presOf" srcId="{9BA96431-9A2C-4D11-A52F-7BA2CC781D02}" destId="{719FC0DB-6CD4-4D79-AAFC-5A504CACB866}" srcOrd="1" destOrd="0" presId="urn:microsoft.com/office/officeart/2005/8/layout/equation2"/>
    <dgm:cxn modelId="{E37CD7F5-3211-4986-B073-0C2F3ECC3B98}" type="presOf" srcId="{BD822FCE-896B-41D0-8B94-30330733853A}" destId="{468CD791-C032-4040-875E-8F11F413CAEB}" srcOrd="0" destOrd="2" presId="urn:microsoft.com/office/officeart/2005/8/layout/equation2"/>
    <dgm:cxn modelId="{AB1105FA-9ACA-48FB-BE57-D1BD04DA4E82}" type="presOf" srcId="{91796B4E-0A2B-40B9-8114-4B4E30AED984}" destId="{468CD791-C032-4040-875E-8F11F413CAEB}" srcOrd="0" destOrd="3" presId="urn:microsoft.com/office/officeart/2005/8/layout/equation2"/>
    <dgm:cxn modelId="{3AECFA0F-CB0E-464A-A913-33C18B1CF871}" type="presOf" srcId="{11C47CD8-5499-4821-AC13-EA9B2D716E5E}" destId="{32DE0500-B2B3-4D70-A850-A81FDA80E3B8}" srcOrd="0" destOrd="0" presId="urn:microsoft.com/office/officeart/2005/8/layout/equation2"/>
    <dgm:cxn modelId="{17AE4EAF-1277-4D07-B056-ED5AEA1D85E3}" type="presOf" srcId="{6E914CAD-A535-42C9-B73E-A5AE93A1A445}" destId="{468CD791-C032-4040-875E-8F11F413CAEB}" srcOrd="0" destOrd="0" presId="urn:microsoft.com/office/officeart/2005/8/layout/equation2"/>
    <dgm:cxn modelId="{9749A1B9-2D0B-4841-9AD5-E146E47FEB29}" srcId="{4C85C34A-CCCE-4D33-80DE-722D230F6721}" destId="{40377AB8-48C5-4401-B3DA-44BB188BF9DE}" srcOrd="0" destOrd="0" parTransId="{B4CF4CF2-18EE-4901-80E3-A055190FB772}" sibTransId="{1E3BB9D4-0ED5-4D55-8C76-90BE03730FE3}"/>
    <dgm:cxn modelId="{23E96747-09CA-4F8D-8AAE-E12FBD077E21}" type="presOf" srcId="{4C85C34A-CCCE-4D33-80DE-722D230F6721}" destId="{B41EACF4-C47C-479D-ADB3-839CDFCAAB59}" srcOrd="0" destOrd="0" presId="urn:microsoft.com/office/officeart/2005/8/layout/equation2"/>
    <dgm:cxn modelId="{62978DF2-4995-4A19-A753-68083058AC19}" srcId="{4C85C34A-CCCE-4D33-80DE-722D230F6721}" destId="{11C47CD8-5499-4821-AC13-EA9B2D716E5E}" srcOrd="2" destOrd="0" parTransId="{6C587B75-30A9-48CA-BEC9-8E014E831EB1}" sibTransId="{9EB67AA2-7BE5-4EEB-8229-37EABB47A3E1}"/>
    <dgm:cxn modelId="{9926FAE5-99D8-4035-A9AF-FEC282B3B812}" srcId="{6E914CAD-A535-42C9-B73E-A5AE93A1A445}" destId="{BD822FCE-896B-41D0-8B94-30330733853A}" srcOrd="1" destOrd="0" parTransId="{9A42B5CB-F722-47E4-9C90-38EEE2AF3BAE}" sibTransId="{9B6648BE-FFFA-4018-97F8-52A5C61A76D2}"/>
    <dgm:cxn modelId="{730DFBAA-B987-4CF0-B816-ADFA38CDE827}" srcId="{6E914CAD-A535-42C9-B73E-A5AE93A1A445}" destId="{44AB5709-9228-471D-A7B8-9CECF6124183}" srcOrd="0" destOrd="0" parTransId="{EC16A13E-C0C0-42DD-BBB6-AA0ACD613B49}" sibTransId="{EDADD282-2C2F-4526-8B95-9F8C2557349F}"/>
    <dgm:cxn modelId="{EA77241E-C728-4BDB-893D-6E6AC4B77B08}" type="presParOf" srcId="{B41EACF4-C47C-479D-ADB3-839CDFCAAB59}" destId="{C72E5CD0-4336-4D55-A12C-70C3D1BA3415}" srcOrd="0" destOrd="0" presId="urn:microsoft.com/office/officeart/2005/8/layout/equation2"/>
    <dgm:cxn modelId="{A3FF6D70-7BF4-4A91-A9B4-8EC061FDF775}" type="presParOf" srcId="{C72E5CD0-4336-4D55-A12C-70C3D1BA3415}" destId="{CBF0513D-A8D2-412C-B4D4-6993FE16905D}" srcOrd="0" destOrd="0" presId="urn:microsoft.com/office/officeart/2005/8/layout/equation2"/>
    <dgm:cxn modelId="{C488182C-C487-47FE-8EC6-50F4B2353547}" type="presParOf" srcId="{C72E5CD0-4336-4D55-A12C-70C3D1BA3415}" destId="{5CB804CD-4C6B-4154-958B-AB64DFB83FAB}" srcOrd="1" destOrd="0" presId="urn:microsoft.com/office/officeart/2005/8/layout/equation2"/>
    <dgm:cxn modelId="{48CA2046-8716-41D8-9FCB-CC3A9E9FAA4B}" type="presParOf" srcId="{C72E5CD0-4336-4D55-A12C-70C3D1BA3415}" destId="{95A9D3E0-C66B-4CC1-A8BA-2A95A81847B5}" srcOrd="2" destOrd="0" presId="urn:microsoft.com/office/officeart/2005/8/layout/equation2"/>
    <dgm:cxn modelId="{7D94221F-48B1-4D9F-8893-3C28351DFC4E}" type="presParOf" srcId="{C72E5CD0-4336-4D55-A12C-70C3D1BA3415}" destId="{76E7EF20-72DA-4CA7-9F07-76D27625ABC8}" srcOrd="3" destOrd="0" presId="urn:microsoft.com/office/officeart/2005/8/layout/equation2"/>
    <dgm:cxn modelId="{B2F11603-5EDC-45F1-AD27-D1E06F3586E5}" type="presParOf" srcId="{C72E5CD0-4336-4D55-A12C-70C3D1BA3415}" destId="{468CD791-C032-4040-875E-8F11F413CAEB}" srcOrd="4" destOrd="0" presId="urn:microsoft.com/office/officeart/2005/8/layout/equation2"/>
    <dgm:cxn modelId="{4B8F32F7-7FE6-4F6A-89E6-DD141F1B9107}" type="presParOf" srcId="{B41EACF4-C47C-479D-ADB3-839CDFCAAB59}" destId="{8E74F587-1CA8-4434-AC16-BB634DE43A2E}" srcOrd="1" destOrd="0" presId="urn:microsoft.com/office/officeart/2005/8/layout/equation2"/>
    <dgm:cxn modelId="{72FBC074-41E2-4674-9735-0D935ABE312F}" type="presParOf" srcId="{8E74F587-1CA8-4434-AC16-BB634DE43A2E}" destId="{719FC0DB-6CD4-4D79-AAFC-5A504CACB866}" srcOrd="0" destOrd="0" presId="urn:microsoft.com/office/officeart/2005/8/layout/equation2"/>
    <dgm:cxn modelId="{CDFE2BEA-554C-40FD-BB2E-246A42C78BB8}" type="presParOf" srcId="{B41EACF4-C47C-479D-ADB3-839CDFCAAB59}" destId="{32DE0500-B2B3-4D70-A850-A81FDA80E3B8}"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85C34A-CCCE-4D33-80DE-722D230F6721}" type="doc">
      <dgm:prSet loTypeId="urn:microsoft.com/office/officeart/2005/8/layout/equation2" loCatId="process" qsTypeId="urn:microsoft.com/office/officeart/2005/8/quickstyle/simple1" qsCatId="simple" csTypeId="urn:microsoft.com/office/officeart/2005/8/colors/colorful5" csCatId="colorful" phldr="1"/>
      <dgm:spPr/>
      <dgm:t>
        <a:bodyPr/>
        <a:lstStyle/>
        <a:p>
          <a:endParaRPr lang="en-US"/>
        </a:p>
      </dgm:t>
    </dgm:pt>
    <dgm:pt modelId="{40377AB8-48C5-4401-B3DA-44BB188BF9DE}">
      <dgm:prSet custT="1"/>
      <dgm:spPr/>
      <dgm:t>
        <a:bodyPr/>
        <a:lstStyle/>
        <a:p>
          <a:pPr algn="ctr" rtl="0"/>
          <a:r>
            <a:rPr lang="en-US" sz="2400" dirty="0" smtClean="0"/>
            <a:t>Quality</a:t>
          </a:r>
          <a:endParaRPr lang="en-US" sz="2400" dirty="0"/>
        </a:p>
      </dgm:t>
    </dgm:pt>
    <dgm:pt modelId="{B4CF4CF2-18EE-4901-80E3-A055190FB772}" type="parTrans" cxnId="{9749A1B9-2D0B-4841-9AD5-E146E47FEB29}">
      <dgm:prSet/>
      <dgm:spPr/>
      <dgm:t>
        <a:bodyPr/>
        <a:lstStyle/>
        <a:p>
          <a:endParaRPr lang="en-US"/>
        </a:p>
      </dgm:t>
    </dgm:pt>
    <dgm:pt modelId="{1E3BB9D4-0ED5-4D55-8C76-90BE03730FE3}" type="sibTrans" cxnId="{9749A1B9-2D0B-4841-9AD5-E146E47FEB29}">
      <dgm:prSet/>
      <dgm:spPr/>
      <dgm:t>
        <a:bodyPr/>
        <a:lstStyle/>
        <a:p>
          <a:endParaRPr lang="en-US" dirty="0"/>
        </a:p>
      </dgm:t>
    </dgm:pt>
    <dgm:pt modelId="{11C47CD8-5499-4821-AC13-EA9B2D716E5E}">
      <dgm:prSet/>
      <dgm:spPr/>
      <dgm:t>
        <a:bodyPr/>
        <a:lstStyle/>
        <a:p>
          <a:pPr rtl="0"/>
          <a:r>
            <a:rPr lang="en-US" dirty="0" smtClean="0"/>
            <a:t>Value.</a:t>
          </a:r>
          <a:endParaRPr lang="en-US" dirty="0"/>
        </a:p>
      </dgm:t>
    </dgm:pt>
    <dgm:pt modelId="{6C587B75-30A9-48CA-BEC9-8E014E831EB1}" type="parTrans" cxnId="{62978DF2-4995-4A19-A753-68083058AC19}">
      <dgm:prSet/>
      <dgm:spPr/>
      <dgm:t>
        <a:bodyPr/>
        <a:lstStyle/>
        <a:p>
          <a:endParaRPr lang="en-US"/>
        </a:p>
      </dgm:t>
    </dgm:pt>
    <dgm:pt modelId="{9EB67AA2-7BE5-4EEB-8229-37EABB47A3E1}" type="sibTrans" cxnId="{62978DF2-4995-4A19-A753-68083058AC19}">
      <dgm:prSet/>
      <dgm:spPr/>
      <dgm:t>
        <a:bodyPr/>
        <a:lstStyle/>
        <a:p>
          <a:endParaRPr lang="en-US"/>
        </a:p>
      </dgm:t>
    </dgm:pt>
    <dgm:pt modelId="{D8FE0D41-8BFF-491C-A38A-1BBB84A73AF6}">
      <dgm:prSet custT="1"/>
      <dgm:spPr/>
      <dgm:t>
        <a:bodyPr/>
        <a:lstStyle/>
        <a:p>
          <a:pPr algn="ctr" rtl="0"/>
          <a:r>
            <a:rPr lang="en-US" sz="2400" dirty="0" smtClean="0"/>
            <a:t>Cost</a:t>
          </a:r>
          <a:endParaRPr lang="en-US" sz="2400" dirty="0"/>
        </a:p>
      </dgm:t>
    </dgm:pt>
    <dgm:pt modelId="{83B52314-CB17-4438-8773-0BA6B22F3502}" type="parTrans" cxnId="{F1797452-BA9F-44B8-89D7-D88ECF177F56}">
      <dgm:prSet/>
      <dgm:spPr/>
      <dgm:t>
        <a:bodyPr/>
        <a:lstStyle/>
        <a:p>
          <a:endParaRPr lang="en-US"/>
        </a:p>
      </dgm:t>
    </dgm:pt>
    <dgm:pt modelId="{FBC7B3DF-0C07-450D-8726-07E800267B03}" type="sibTrans" cxnId="{F1797452-BA9F-44B8-89D7-D88ECF177F56}">
      <dgm:prSet/>
      <dgm:spPr/>
      <dgm:t>
        <a:bodyPr/>
        <a:lstStyle/>
        <a:p>
          <a:endParaRPr lang="en-US" dirty="0"/>
        </a:p>
      </dgm:t>
    </dgm:pt>
    <dgm:pt modelId="{9447AAE4-CC15-41C0-A7ED-B93E210B43FE}">
      <dgm:prSet custT="1"/>
      <dgm:spPr/>
      <dgm:t>
        <a:bodyPr/>
        <a:lstStyle/>
        <a:p>
          <a:pPr algn="ctr" rtl="0"/>
          <a:r>
            <a:rPr lang="en-US" sz="2000" dirty="0" smtClean="0"/>
            <a:t>Education &amp; workforce</a:t>
          </a:r>
          <a:endParaRPr lang="en-US" sz="2000" dirty="0"/>
        </a:p>
      </dgm:t>
    </dgm:pt>
    <dgm:pt modelId="{D1E5868F-6D1B-48A7-B864-5891969C26D2}" type="parTrans" cxnId="{AA69D04A-4853-4937-877A-2927EA57DF61}">
      <dgm:prSet/>
      <dgm:spPr/>
      <dgm:t>
        <a:bodyPr/>
        <a:lstStyle/>
        <a:p>
          <a:endParaRPr lang="en-US"/>
        </a:p>
      </dgm:t>
    </dgm:pt>
    <dgm:pt modelId="{94DFF5D7-4268-4996-84F8-151CD4BDAD1E}" type="sibTrans" cxnId="{AA69D04A-4853-4937-877A-2927EA57DF61}">
      <dgm:prSet/>
      <dgm:spPr/>
      <dgm:t>
        <a:bodyPr/>
        <a:lstStyle/>
        <a:p>
          <a:endParaRPr lang="en-US"/>
        </a:p>
      </dgm:t>
    </dgm:pt>
    <dgm:pt modelId="{F3A18E04-0F15-4603-802F-FC3F645EBEAF}">
      <dgm:prSet custT="1"/>
      <dgm:spPr/>
      <dgm:t>
        <a:bodyPr/>
        <a:lstStyle/>
        <a:p>
          <a:pPr algn="ctr" rtl="0"/>
          <a:r>
            <a:rPr lang="en-US" sz="2000" dirty="0" smtClean="0"/>
            <a:t>Infrastructure</a:t>
          </a:r>
          <a:endParaRPr lang="en-US" sz="2000" dirty="0"/>
        </a:p>
      </dgm:t>
    </dgm:pt>
    <dgm:pt modelId="{3592D684-B936-4DCF-8D06-F3799DB88A24}" type="parTrans" cxnId="{BE5E99C9-13AF-42E6-9E52-6DF630A3038E}">
      <dgm:prSet/>
      <dgm:spPr/>
      <dgm:t>
        <a:bodyPr/>
        <a:lstStyle/>
        <a:p>
          <a:endParaRPr lang="en-US"/>
        </a:p>
      </dgm:t>
    </dgm:pt>
    <dgm:pt modelId="{83645C4C-6E1B-45D1-9E72-BB27F60C248C}" type="sibTrans" cxnId="{BE5E99C9-13AF-42E6-9E52-6DF630A3038E}">
      <dgm:prSet/>
      <dgm:spPr/>
      <dgm:t>
        <a:bodyPr/>
        <a:lstStyle/>
        <a:p>
          <a:endParaRPr lang="en-US"/>
        </a:p>
      </dgm:t>
    </dgm:pt>
    <dgm:pt modelId="{03296019-2081-4D57-872D-F53ABC91B16D}">
      <dgm:prSet custT="1"/>
      <dgm:spPr/>
      <dgm:t>
        <a:bodyPr/>
        <a:lstStyle/>
        <a:p>
          <a:pPr algn="ctr" rtl="0"/>
          <a:r>
            <a:rPr lang="en-US" sz="2000" dirty="0" smtClean="0"/>
            <a:t>Innovation</a:t>
          </a:r>
          <a:endParaRPr lang="en-US" sz="2000" dirty="0"/>
        </a:p>
      </dgm:t>
    </dgm:pt>
    <dgm:pt modelId="{7FF2ABA7-7FAB-4917-87E7-24EA2428ABF7}" type="parTrans" cxnId="{2AFE1977-440A-4C24-8BB8-8BFEA7135BC1}">
      <dgm:prSet/>
      <dgm:spPr/>
      <dgm:t>
        <a:bodyPr/>
        <a:lstStyle/>
        <a:p>
          <a:endParaRPr lang="en-US"/>
        </a:p>
      </dgm:t>
    </dgm:pt>
    <dgm:pt modelId="{7F27BE08-B87C-4631-AE5F-9C64FE26650B}" type="sibTrans" cxnId="{2AFE1977-440A-4C24-8BB8-8BFEA7135BC1}">
      <dgm:prSet/>
      <dgm:spPr/>
      <dgm:t>
        <a:bodyPr/>
        <a:lstStyle/>
        <a:p>
          <a:endParaRPr lang="en-US"/>
        </a:p>
      </dgm:t>
    </dgm:pt>
    <dgm:pt modelId="{9968A536-9AE1-45C4-A0D5-9A7246006591}">
      <dgm:prSet custT="1"/>
      <dgm:spPr/>
      <dgm:t>
        <a:bodyPr/>
        <a:lstStyle/>
        <a:p>
          <a:pPr algn="ctr" rtl="0"/>
          <a:r>
            <a:rPr lang="en-US" sz="2000" dirty="0" smtClean="0"/>
            <a:t>Energy</a:t>
          </a:r>
          <a:endParaRPr lang="en-US" sz="2000" dirty="0"/>
        </a:p>
      </dgm:t>
    </dgm:pt>
    <dgm:pt modelId="{18711851-D7E8-47E1-B9E1-2CCF0236822C}" type="parTrans" cxnId="{C4919751-0916-4C29-BBC9-409CCD25356F}">
      <dgm:prSet/>
      <dgm:spPr/>
      <dgm:t>
        <a:bodyPr/>
        <a:lstStyle/>
        <a:p>
          <a:endParaRPr lang="en-US"/>
        </a:p>
      </dgm:t>
    </dgm:pt>
    <dgm:pt modelId="{0F154263-8B53-4531-8391-78DA032BC239}" type="sibTrans" cxnId="{C4919751-0916-4C29-BBC9-409CCD25356F}">
      <dgm:prSet/>
      <dgm:spPr/>
      <dgm:t>
        <a:bodyPr/>
        <a:lstStyle/>
        <a:p>
          <a:endParaRPr lang="en-US"/>
        </a:p>
      </dgm:t>
    </dgm:pt>
    <dgm:pt modelId="{1F3AC675-5FBE-450D-9FF5-7D1336F5910C}">
      <dgm:prSet custT="1"/>
      <dgm:spPr/>
      <dgm:t>
        <a:bodyPr/>
        <a:lstStyle/>
        <a:p>
          <a:pPr algn="ctr" rtl="0"/>
          <a:r>
            <a:rPr lang="en-US" sz="2000" dirty="0" smtClean="0"/>
            <a:t>Tax burden</a:t>
          </a:r>
          <a:endParaRPr lang="en-US" sz="2000" dirty="0"/>
        </a:p>
      </dgm:t>
    </dgm:pt>
    <dgm:pt modelId="{64A46A32-17B6-42CF-B511-9B25EE6BF737}" type="parTrans" cxnId="{647561C4-132B-4244-BA7E-626939EAEE65}">
      <dgm:prSet/>
      <dgm:spPr/>
      <dgm:t>
        <a:bodyPr/>
        <a:lstStyle/>
        <a:p>
          <a:endParaRPr lang="en-US"/>
        </a:p>
      </dgm:t>
    </dgm:pt>
    <dgm:pt modelId="{222F2ABE-BAA6-4990-8D6E-9F86E64146DE}" type="sibTrans" cxnId="{647561C4-132B-4244-BA7E-626939EAEE65}">
      <dgm:prSet/>
      <dgm:spPr/>
      <dgm:t>
        <a:bodyPr/>
        <a:lstStyle/>
        <a:p>
          <a:endParaRPr lang="en-US"/>
        </a:p>
      </dgm:t>
    </dgm:pt>
    <dgm:pt modelId="{09F7066A-1145-4A19-AED1-669C0191B0DB}">
      <dgm:prSet custT="1"/>
      <dgm:spPr/>
      <dgm:t>
        <a:bodyPr/>
        <a:lstStyle/>
        <a:p>
          <a:pPr algn="ctr" rtl="0"/>
          <a:r>
            <a:rPr lang="en-US" sz="2000" dirty="0" smtClean="0"/>
            <a:t>Business costs</a:t>
          </a:r>
          <a:endParaRPr lang="en-US" sz="2000" dirty="0"/>
        </a:p>
      </dgm:t>
    </dgm:pt>
    <dgm:pt modelId="{039708BF-1B1A-48AD-9B8B-74383EB9B73E}" type="parTrans" cxnId="{BB0C599D-52EE-4E2B-82B1-B01579D77342}">
      <dgm:prSet/>
      <dgm:spPr/>
      <dgm:t>
        <a:bodyPr/>
        <a:lstStyle/>
        <a:p>
          <a:endParaRPr lang="en-US"/>
        </a:p>
      </dgm:t>
    </dgm:pt>
    <dgm:pt modelId="{0B5E288E-839C-4EFC-96E2-402DD27D5452}" type="sibTrans" cxnId="{BB0C599D-52EE-4E2B-82B1-B01579D77342}">
      <dgm:prSet/>
      <dgm:spPr/>
      <dgm:t>
        <a:bodyPr/>
        <a:lstStyle/>
        <a:p>
          <a:endParaRPr lang="en-US"/>
        </a:p>
      </dgm:t>
    </dgm:pt>
    <dgm:pt modelId="{B41EACF4-C47C-479D-ADB3-839CDFCAAB59}" type="pres">
      <dgm:prSet presAssocID="{4C85C34A-CCCE-4D33-80DE-722D230F6721}" presName="Name0" presStyleCnt="0">
        <dgm:presLayoutVars>
          <dgm:dir/>
          <dgm:resizeHandles val="exact"/>
        </dgm:presLayoutVars>
      </dgm:prSet>
      <dgm:spPr/>
      <dgm:t>
        <a:bodyPr/>
        <a:lstStyle/>
        <a:p>
          <a:endParaRPr lang="en-US"/>
        </a:p>
      </dgm:t>
    </dgm:pt>
    <dgm:pt modelId="{C72E5CD0-4336-4D55-A12C-70C3D1BA3415}" type="pres">
      <dgm:prSet presAssocID="{4C85C34A-CCCE-4D33-80DE-722D230F6721}" presName="vNodes" presStyleCnt="0"/>
      <dgm:spPr/>
    </dgm:pt>
    <dgm:pt modelId="{CBF0513D-A8D2-412C-B4D4-6993FE16905D}" type="pres">
      <dgm:prSet presAssocID="{40377AB8-48C5-4401-B3DA-44BB188BF9DE}" presName="node" presStyleLbl="node1" presStyleIdx="0" presStyleCnt="3" custScaleX="247118" custScaleY="148465">
        <dgm:presLayoutVars>
          <dgm:bulletEnabled val="1"/>
        </dgm:presLayoutVars>
      </dgm:prSet>
      <dgm:spPr/>
      <dgm:t>
        <a:bodyPr/>
        <a:lstStyle/>
        <a:p>
          <a:endParaRPr lang="en-US"/>
        </a:p>
      </dgm:t>
    </dgm:pt>
    <dgm:pt modelId="{5CB804CD-4C6B-4154-958B-AB64DFB83FAB}" type="pres">
      <dgm:prSet presAssocID="{1E3BB9D4-0ED5-4D55-8C76-90BE03730FE3}" presName="spacerT" presStyleCnt="0"/>
      <dgm:spPr/>
    </dgm:pt>
    <dgm:pt modelId="{95A9D3E0-C66B-4CC1-A8BA-2A95A81847B5}" type="pres">
      <dgm:prSet presAssocID="{1E3BB9D4-0ED5-4D55-8C76-90BE03730FE3}" presName="sibTrans" presStyleLbl="sibTrans2D1" presStyleIdx="0" presStyleCnt="2"/>
      <dgm:spPr/>
      <dgm:t>
        <a:bodyPr/>
        <a:lstStyle/>
        <a:p>
          <a:endParaRPr lang="en-US"/>
        </a:p>
      </dgm:t>
    </dgm:pt>
    <dgm:pt modelId="{76E7EF20-72DA-4CA7-9F07-76D27625ABC8}" type="pres">
      <dgm:prSet presAssocID="{1E3BB9D4-0ED5-4D55-8C76-90BE03730FE3}" presName="spacerB" presStyleCnt="0"/>
      <dgm:spPr/>
    </dgm:pt>
    <dgm:pt modelId="{08C26256-E549-4084-A4C6-442A20D0C384}" type="pres">
      <dgm:prSet presAssocID="{D8FE0D41-8BFF-491C-A38A-1BBB84A73AF6}" presName="node" presStyleLbl="node1" presStyleIdx="1" presStyleCnt="3" custScaleX="247118" custScaleY="152625">
        <dgm:presLayoutVars>
          <dgm:bulletEnabled val="1"/>
        </dgm:presLayoutVars>
      </dgm:prSet>
      <dgm:spPr/>
      <dgm:t>
        <a:bodyPr/>
        <a:lstStyle/>
        <a:p>
          <a:endParaRPr lang="en-US"/>
        </a:p>
      </dgm:t>
    </dgm:pt>
    <dgm:pt modelId="{8E74F587-1CA8-4434-AC16-BB634DE43A2E}" type="pres">
      <dgm:prSet presAssocID="{4C85C34A-CCCE-4D33-80DE-722D230F6721}" presName="sibTransLast" presStyleLbl="sibTrans2D1" presStyleIdx="1" presStyleCnt="2"/>
      <dgm:spPr/>
      <dgm:t>
        <a:bodyPr/>
        <a:lstStyle/>
        <a:p>
          <a:endParaRPr lang="en-US"/>
        </a:p>
      </dgm:t>
    </dgm:pt>
    <dgm:pt modelId="{719FC0DB-6CD4-4D79-AAFC-5A504CACB866}" type="pres">
      <dgm:prSet presAssocID="{4C85C34A-CCCE-4D33-80DE-722D230F6721}" presName="connectorText" presStyleLbl="sibTrans2D1" presStyleIdx="1" presStyleCnt="2"/>
      <dgm:spPr/>
      <dgm:t>
        <a:bodyPr/>
        <a:lstStyle/>
        <a:p>
          <a:endParaRPr lang="en-US"/>
        </a:p>
      </dgm:t>
    </dgm:pt>
    <dgm:pt modelId="{32DE0500-B2B3-4D70-A850-A81FDA80E3B8}" type="pres">
      <dgm:prSet presAssocID="{4C85C34A-CCCE-4D33-80DE-722D230F6721}" presName="lastNode" presStyleLbl="node1" presStyleIdx="2" presStyleCnt="3" custScaleX="120023" custScaleY="112651">
        <dgm:presLayoutVars>
          <dgm:bulletEnabled val="1"/>
        </dgm:presLayoutVars>
      </dgm:prSet>
      <dgm:spPr/>
      <dgm:t>
        <a:bodyPr/>
        <a:lstStyle/>
        <a:p>
          <a:endParaRPr lang="en-US"/>
        </a:p>
      </dgm:t>
    </dgm:pt>
  </dgm:ptLst>
  <dgm:cxnLst>
    <dgm:cxn modelId="{BF34CF06-6D28-4677-88C2-231F6554D7EF}" type="presOf" srcId="{FBC7B3DF-0C07-450D-8726-07E800267B03}" destId="{719FC0DB-6CD4-4D79-AAFC-5A504CACB866}" srcOrd="1" destOrd="0" presId="urn:microsoft.com/office/officeart/2005/8/layout/equation2"/>
    <dgm:cxn modelId="{A40E6815-7C1A-4FEB-80E5-4887D313D335}" type="presOf" srcId="{03296019-2081-4D57-872D-F53ABC91B16D}" destId="{CBF0513D-A8D2-412C-B4D4-6993FE16905D}" srcOrd="0" destOrd="3" presId="urn:microsoft.com/office/officeart/2005/8/layout/equation2"/>
    <dgm:cxn modelId="{0BCBC689-F43F-4493-9288-3F9BA3F7A48B}" type="presOf" srcId="{1E3BB9D4-0ED5-4D55-8C76-90BE03730FE3}" destId="{95A9D3E0-C66B-4CC1-A8BA-2A95A81847B5}" srcOrd="0" destOrd="0" presId="urn:microsoft.com/office/officeart/2005/8/layout/equation2"/>
    <dgm:cxn modelId="{21DFCEF7-B8B0-4417-865F-ED12FBE33D54}" type="presOf" srcId="{9968A536-9AE1-45C4-A0D5-9A7246006591}" destId="{08C26256-E549-4084-A4C6-442A20D0C384}" srcOrd="0" destOrd="1" presId="urn:microsoft.com/office/officeart/2005/8/layout/equation2"/>
    <dgm:cxn modelId="{E2CCE18D-5D26-4069-88FD-CCBFB7C5C7D1}" type="presOf" srcId="{11C47CD8-5499-4821-AC13-EA9B2D716E5E}" destId="{32DE0500-B2B3-4D70-A850-A81FDA80E3B8}" srcOrd="0" destOrd="0" presId="urn:microsoft.com/office/officeart/2005/8/layout/equation2"/>
    <dgm:cxn modelId="{D03BF3EC-A0F5-4CEA-AF0B-4D61332A9900}" type="presOf" srcId="{FBC7B3DF-0C07-450D-8726-07E800267B03}" destId="{8E74F587-1CA8-4434-AC16-BB634DE43A2E}" srcOrd="0" destOrd="0" presId="urn:microsoft.com/office/officeart/2005/8/layout/equation2"/>
    <dgm:cxn modelId="{D5194278-91C0-46F5-B234-962D82A586DC}" type="presOf" srcId="{9447AAE4-CC15-41C0-A7ED-B93E210B43FE}" destId="{CBF0513D-A8D2-412C-B4D4-6993FE16905D}" srcOrd="0" destOrd="1" presId="urn:microsoft.com/office/officeart/2005/8/layout/equation2"/>
    <dgm:cxn modelId="{51D830A8-FAAB-4ABC-A640-2F67627E4614}" type="presOf" srcId="{D8FE0D41-8BFF-491C-A38A-1BBB84A73AF6}" destId="{08C26256-E549-4084-A4C6-442A20D0C384}" srcOrd="0" destOrd="0" presId="urn:microsoft.com/office/officeart/2005/8/layout/equation2"/>
    <dgm:cxn modelId="{0BDB9701-6FEA-40AE-8DF4-5CC1C764F16F}" type="presOf" srcId="{09F7066A-1145-4A19-AED1-669C0191B0DB}" destId="{08C26256-E549-4084-A4C6-442A20D0C384}" srcOrd="0" destOrd="3" presId="urn:microsoft.com/office/officeart/2005/8/layout/equation2"/>
    <dgm:cxn modelId="{F1797452-BA9F-44B8-89D7-D88ECF177F56}" srcId="{4C85C34A-CCCE-4D33-80DE-722D230F6721}" destId="{D8FE0D41-8BFF-491C-A38A-1BBB84A73AF6}" srcOrd="1" destOrd="0" parTransId="{83B52314-CB17-4438-8773-0BA6B22F3502}" sibTransId="{FBC7B3DF-0C07-450D-8726-07E800267B03}"/>
    <dgm:cxn modelId="{13DB5891-054C-4058-9D50-F9B4617874C0}" type="presOf" srcId="{4C85C34A-CCCE-4D33-80DE-722D230F6721}" destId="{B41EACF4-C47C-479D-ADB3-839CDFCAAB59}" srcOrd="0" destOrd="0" presId="urn:microsoft.com/office/officeart/2005/8/layout/equation2"/>
    <dgm:cxn modelId="{BE5E99C9-13AF-42E6-9E52-6DF630A3038E}" srcId="{40377AB8-48C5-4401-B3DA-44BB188BF9DE}" destId="{F3A18E04-0F15-4603-802F-FC3F645EBEAF}" srcOrd="1" destOrd="0" parTransId="{3592D684-B936-4DCF-8D06-F3799DB88A24}" sibTransId="{83645C4C-6E1B-45D1-9E72-BB27F60C248C}"/>
    <dgm:cxn modelId="{EB55F0FA-1F6D-4B18-B7EC-A51AF728E9B2}" type="presOf" srcId="{40377AB8-48C5-4401-B3DA-44BB188BF9DE}" destId="{CBF0513D-A8D2-412C-B4D4-6993FE16905D}" srcOrd="0" destOrd="0" presId="urn:microsoft.com/office/officeart/2005/8/layout/equation2"/>
    <dgm:cxn modelId="{E913EB30-4B60-4556-B776-B49C1082ABBB}" type="presOf" srcId="{F3A18E04-0F15-4603-802F-FC3F645EBEAF}" destId="{CBF0513D-A8D2-412C-B4D4-6993FE16905D}" srcOrd="0" destOrd="2" presId="urn:microsoft.com/office/officeart/2005/8/layout/equation2"/>
    <dgm:cxn modelId="{9749A1B9-2D0B-4841-9AD5-E146E47FEB29}" srcId="{4C85C34A-CCCE-4D33-80DE-722D230F6721}" destId="{40377AB8-48C5-4401-B3DA-44BB188BF9DE}" srcOrd="0" destOrd="0" parTransId="{B4CF4CF2-18EE-4901-80E3-A055190FB772}" sibTransId="{1E3BB9D4-0ED5-4D55-8C76-90BE03730FE3}"/>
    <dgm:cxn modelId="{BB0C599D-52EE-4E2B-82B1-B01579D77342}" srcId="{D8FE0D41-8BFF-491C-A38A-1BBB84A73AF6}" destId="{09F7066A-1145-4A19-AED1-669C0191B0DB}" srcOrd="2" destOrd="0" parTransId="{039708BF-1B1A-48AD-9B8B-74383EB9B73E}" sibTransId="{0B5E288E-839C-4EFC-96E2-402DD27D5452}"/>
    <dgm:cxn modelId="{62978DF2-4995-4A19-A753-68083058AC19}" srcId="{4C85C34A-CCCE-4D33-80DE-722D230F6721}" destId="{11C47CD8-5499-4821-AC13-EA9B2D716E5E}" srcOrd="2" destOrd="0" parTransId="{6C587B75-30A9-48CA-BEC9-8E014E831EB1}" sibTransId="{9EB67AA2-7BE5-4EEB-8229-37EABB47A3E1}"/>
    <dgm:cxn modelId="{647561C4-132B-4244-BA7E-626939EAEE65}" srcId="{D8FE0D41-8BFF-491C-A38A-1BBB84A73AF6}" destId="{1F3AC675-5FBE-450D-9FF5-7D1336F5910C}" srcOrd="1" destOrd="0" parTransId="{64A46A32-17B6-42CF-B511-9B25EE6BF737}" sibTransId="{222F2ABE-BAA6-4990-8D6E-9F86E64146DE}"/>
    <dgm:cxn modelId="{AFA4B2A9-BD22-4F3D-88AD-875F82551082}" type="presOf" srcId="{1F3AC675-5FBE-450D-9FF5-7D1336F5910C}" destId="{08C26256-E549-4084-A4C6-442A20D0C384}" srcOrd="0" destOrd="2" presId="urn:microsoft.com/office/officeart/2005/8/layout/equation2"/>
    <dgm:cxn modelId="{2AFE1977-440A-4C24-8BB8-8BFEA7135BC1}" srcId="{40377AB8-48C5-4401-B3DA-44BB188BF9DE}" destId="{03296019-2081-4D57-872D-F53ABC91B16D}" srcOrd="2" destOrd="0" parTransId="{7FF2ABA7-7FAB-4917-87E7-24EA2428ABF7}" sibTransId="{7F27BE08-B87C-4631-AE5F-9C64FE26650B}"/>
    <dgm:cxn modelId="{C4919751-0916-4C29-BBC9-409CCD25356F}" srcId="{D8FE0D41-8BFF-491C-A38A-1BBB84A73AF6}" destId="{9968A536-9AE1-45C4-A0D5-9A7246006591}" srcOrd="0" destOrd="0" parTransId="{18711851-D7E8-47E1-B9E1-2CCF0236822C}" sibTransId="{0F154263-8B53-4531-8391-78DA032BC239}"/>
    <dgm:cxn modelId="{AA69D04A-4853-4937-877A-2927EA57DF61}" srcId="{40377AB8-48C5-4401-B3DA-44BB188BF9DE}" destId="{9447AAE4-CC15-41C0-A7ED-B93E210B43FE}" srcOrd="0" destOrd="0" parTransId="{D1E5868F-6D1B-48A7-B864-5891969C26D2}" sibTransId="{94DFF5D7-4268-4996-84F8-151CD4BDAD1E}"/>
    <dgm:cxn modelId="{6733F285-A075-4930-92DD-9A213BDE609E}" type="presParOf" srcId="{B41EACF4-C47C-479D-ADB3-839CDFCAAB59}" destId="{C72E5CD0-4336-4D55-A12C-70C3D1BA3415}" srcOrd="0" destOrd="0" presId="urn:microsoft.com/office/officeart/2005/8/layout/equation2"/>
    <dgm:cxn modelId="{33A1CB19-8C96-4D39-AC65-5CBE0AAF88BA}" type="presParOf" srcId="{C72E5CD0-4336-4D55-A12C-70C3D1BA3415}" destId="{CBF0513D-A8D2-412C-B4D4-6993FE16905D}" srcOrd="0" destOrd="0" presId="urn:microsoft.com/office/officeart/2005/8/layout/equation2"/>
    <dgm:cxn modelId="{CCC34B57-0E9A-4962-B3B5-E500230F59AF}" type="presParOf" srcId="{C72E5CD0-4336-4D55-A12C-70C3D1BA3415}" destId="{5CB804CD-4C6B-4154-958B-AB64DFB83FAB}" srcOrd="1" destOrd="0" presId="urn:microsoft.com/office/officeart/2005/8/layout/equation2"/>
    <dgm:cxn modelId="{7F5F1B8C-688C-40EB-AC71-BF6CADF078AF}" type="presParOf" srcId="{C72E5CD0-4336-4D55-A12C-70C3D1BA3415}" destId="{95A9D3E0-C66B-4CC1-A8BA-2A95A81847B5}" srcOrd="2" destOrd="0" presId="urn:microsoft.com/office/officeart/2005/8/layout/equation2"/>
    <dgm:cxn modelId="{13185BDC-7524-45BA-ADBF-2DCEADEDB42F}" type="presParOf" srcId="{C72E5CD0-4336-4D55-A12C-70C3D1BA3415}" destId="{76E7EF20-72DA-4CA7-9F07-76D27625ABC8}" srcOrd="3" destOrd="0" presId="urn:microsoft.com/office/officeart/2005/8/layout/equation2"/>
    <dgm:cxn modelId="{6A6E6303-2CD7-4555-A598-13C8D4FE6911}" type="presParOf" srcId="{C72E5CD0-4336-4D55-A12C-70C3D1BA3415}" destId="{08C26256-E549-4084-A4C6-442A20D0C384}" srcOrd="4" destOrd="0" presId="urn:microsoft.com/office/officeart/2005/8/layout/equation2"/>
    <dgm:cxn modelId="{2B777676-92CF-493B-993A-E4E127DC187C}" type="presParOf" srcId="{B41EACF4-C47C-479D-ADB3-839CDFCAAB59}" destId="{8E74F587-1CA8-4434-AC16-BB634DE43A2E}" srcOrd="1" destOrd="0" presId="urn:microsoft.com/office/officeart/2005/8/layout/equation2"/>
    <dgm:cxn modelId="{DB810C7C-5C02-488E-B5E4-10036E3D5859}" type="presParOf" srcId="{8E74F587-1CA8-4434-AC16-BB634DE43A2E}" destId="{719FC0DB-6CD4-4D79-AAFC-5A504CACB866}" srcOrd="0" destOrd="0" presId="urn:microsoft.com/office/officeart/2005/8/layout/equation2"/>
    <dgm:cxn modelId="{A5C9970D-FF52-454F-B52A-95B945DCC481}" type="presParOf" srcId="{B41EACF4-C47C-479D-ADB3-839CDFCAAB59}" destId="{32DE0500-B2B3-4D70-A850-A81FDA80E3B8}"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BC0D9C-7BA7-43FD-B65E-79B17023D3AE}"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en-US"/>
        </a:p>
      </dgm:t>
    </dgm:pt>
    <dgm:pt modelId="{E13902B3-B1B8-4443-9923-437E6E4A8713}">
      <dgm:prSet/>
      <dgm:spPr/>
      <dgm:t>
        <a:bodyPr/>
        <a:lstStyle/>
        <a:p>
          <a:pPr rtl="0"/>
          <a:r>
            <a:rPr lang="en-US" dirty="0" smtClean="0"/>
            <a:t>Prioritize state spending &amp; ensure budget sustainability.</a:t>
          </a:r>
          <a:endParaRPr lang="en-US" dirty="0"/>
        </a:p>
      </dgm:t>
    </dgm:pt>
    <dgm:pt modelId="{0BD063B9-3736-4F0D-9231-7A4E8858222E}" type="parTrans" cxnId="{E362C25A-BB00-428C-9D7C-2E37B5A22860}">
      <dgm:prSet/>
      <dgm:spPr/>
      <dgm:t>
        <a:bodyPr/>
        <a:lstStyle/>
        <a:p>
          <a:endParaRPr lang="en-US"/>
        </a:p>
      </dgm:t>
    </dgm:pt>
    <dgm:pt modelId="{620989D3-1C80-4A75-93DB-4BDBC432B80F}" type="sibTrans" cxnId="{E362C25A-BB00-428C-9D7C-2E37B5A22860}">
      <dgm:prSet/>
      <dgm:spPr/>
      <dgm:t>
        <a:bodyPr/>
        <a:lstStyle/>
        <a:p>
          <a:endParaRPr lang="en-US"/>
        </a:p>
      </dgm:t>
    </dgm:pt>
    <dgm:pt modelId="{F12D8F12-D34A-4836-BA8F-75A076A50A16}">
      <dgm:prSet/>
      <dgm:spPr/>
      <dgm:t>
        <a:bodyPr/>
        <a:lstStyle/>
        <a:p>
          <a:pPr rtl="0"/>
          <a:r>
            <a:rPr lang="en-US" dirty="0" smtClean="0"/>
            <a:t>Ensure business costs &amp; regulatory policies are competitive.</a:t>
          </a:r>
          <a:endParaRPr lang="en-US" dirty="0"/>
        </a:p>
      </dgm:t>
    </dgm:pt>
    <dgm:pt modelId="{3E5B5978-9370-478B-B64B-7F40AC1D25DA}" type="parTrans" cxnId="{028D8F9E-2C55-47CF-99B3-8A7EA5387450}">
      <dgm:prSet/>
      <dgm:spPr/>
      <dgm:t>
        <a:bodyPr/>
        <a:lstStyle/>
        <a:p>
          <a:endParaRPr lang="en-US"/>
        </a:p>
      </dgm:t>
    </dgm:pt>
    <dgm:pt modelId="{B7DE5BC0-0751-4C88-9007-D3878634FA52}" type="sibTrans" cxnId="{028D8F9E-2C55-47CF-99B3-8A7EA5387450}">
      <dgm:prSet/>
      <dgm:spPr/>
      <dgm:t>
        <a:bodyPr/>
        <a:lstStyle/>
        <a:p>
          <a:endParaRPr lang="en-US"/>
        </a:p>
      </dgm:t>
    </dgm:pt>
    <dgm:pt modelId="{485C5EC5-B264-47BD-A54A-DDB2468BF89D}">
      <dgm:prSet/>
      <dgm:spPr/>
      <dgm:t>
        <a:bodyPr/>
        <a:lstStyle/>
        <a:p>
          <a:pPr rtl="0"/>
          <a:r>
            <a:rPr lang="en-US" dirty="0" smtClean="0"/>
            <a:t>Invest in an efficient &amp; safe transportation system.</a:t>
          </a:r>
          <a:endParaRPr lang="en-US" dirty="0"/>
        </a:p>
      </dgm:t>
    </dgm:pt>
    <dgm:pt modelId="{D20EA752-1F85-4CAE-808A-4D237F9A2E76}" type="parTrans" cxnId="{377DB326-C3A0-42EE-AF3B-1526A6EBEFF6}">
      <dgm:prSet/>
      <dgm:spPr/>
      <dgm:t>
        <a:bodyPr/>
        <a:lstStyle/>
        <a:p>
          <a:endParaRPr lang="en-US"/>
        </a:p>
      </dgm:t>
    </dgm:pt>
    <dgm:pt modelId="{9A75FD74-EEAD-4434-8819-52D61BDF430A}" type="sibTrans" cxnId="{377DB326-C3A0-42EE-AF3B-1526A6EBEFF6}">
      <dgm:prSet/>
      <dgm:spPr/>
      <dgm:t>
        <a:bodyPr/>
        <a:lstStyle/>
        <a:p>
          <a:endParaRPr lang="en-US"/>
        </a:p>
      </dgm:t>
    </dgm:pt>
    <dgm:pt modelId="{5917E5E6-0AAA-4E8E-9207-5683602E3B78}">
      <dgm:prSet/>
      <dgm:spPr/>
      <dgm:t>
        <a:bodyPr/>
        <a:lstStyle/>
        <a:p>
          <a:pPr rtl="0"/>
          <a:r>
            <a:rPr lang="en-US" dirty="0" smtClean="0"/>
            <a:t>Support student achievement.</a:t>
          </a:r>
          <a:endParaRPr lang="en-US" dirty="0"/>
        </a:p>
      </dgm:t>
    </dgm:pt>
    <dgm:pt modelId="{CF5AB90F-10F8-4EAA-81C4-80E5D91CB565}" type="parTrans" cxnId="{56F09594-D5C7-4DCF-BCD0-315A0FDDCA28}">
      <dgm:prSet/>
      <dgm:spPr/>
      <dgm:t>
        <a:bodyPr/>
        <a:lstStyle/>
        <a:p>
          <a:endParaRPr lang="en-US"/>
        </a:p>
      </dgm:t>
    </dgm:pt>
    <dgm:pt modelId="{EAF36599-0518-479E-A2FB-B9C3A6D65003}" type="sibTrans" cxnId="{56F09594-D5C7-4DCF-BCD0-315A0FDDCA28}">
      <dgm:prSet/>
      <dgm:spPr/>
      <dgm:t>
        <a:bodyPr/>
        <a:lstStyle/>
        <a:p>
          <a:endParaRPr lang="en-US"/>
        </a:p>
      </dgm:t>
    </dgm:pt>
    <dgm:pt modelId="{41688CD9-5D60-41FF-AAF4-872FA8E1878C}">
      <dgm:prSet/>
      <dgm:spPr/>
      <dgm:t>
        <a:bodyPr/>
        <a:lstStyle/>
        <a:p>
          <a:pPr rtl="0"/>
          <a:r>
            <a:rPr lang="en-US" dirty="0" smtClean="0"/>
            <a:t>Protect higher education.</a:t>
          </a:r>
          <a:endParaRPr lang="en-US" dirty="0"/>
        </a:p>
      </dgm:t>
    </dgm:pt>
    <dgm:pt modelId="{52D4BD21-57EE-4BFF-AA65-F1EAA4769883}" type="parTrans" cxnId="{32E806D8-2FCA-42DB-8163-A904FB41E64C}">
      <dgm:prSet/>
      <dgm:spPr/>
      <dgm:t>
        <a:bodyPr/>
        <a:lstStyle/>
        <a:p>
          <a:endParaRPr lang="en-US"/>
        </a:p>
      </dgm:t>
    </dgm:pt>
    <dgm:pt modelId="{67256F48-4AA0-483D-B94A-35BEC4B9FFD3}" type="sibTrans" cxnId="{32E806D8-2FCA-42DB-8163-A904FB41E64C}">
      <dgm:prSet/>
      <dgm:spPr/>
      <dgm:t>
        <a:bodyPr/>
        <a:lstStyle/>
        <a:p>
          <a:endParaRPr lang="en-US"/>
        </a:p>
      </dgm:t>
    </dgm:pt>
    <dgm:pt modelId="{A1D8972B-6D6F-4D54-B4CA-8EDA4FC951F9}" type="pres">
      <dgm:prSet presAssocID="{2EBC0D9C-7BA7-43FD-B65E-79B17023D3AE}" presName="Name0" presStyleCnt="0">
        <dgm:presLayoutVars>
          <dgm:dir/>
          <dgm:animLvl val="lvl"/>
          <dgm:resizeHandles val="exact"/>
        </dgm:presLayoutVars>
      </dgm:prSet>
      <dgm:spPr/>
      <dgm:t>
        <a:bodyPr/>
        <a:lstStyle/>
        <a:p>
          <a:endParaRPr lang="en-US"/>
        </a:p>
      </dgm:t>
    </dgm:pt>
    <dgm:pt modelId="{946DE15C-1637-4112-A479-2301B8A448E6}" type="pres">
      <dgm:prSet presAssocID="{41688CD9-5D60-41FF-AAF4-872FA8E1878C}" presName="boxAndChildren" presStyleCnt="0"/>
      <dgm:spPr/>
    </dgm:pt>
    <dgm:pt modelId="{089CC2B0-89CF-49C5-807E-E885316C1CC8}" type="pres">
      <dgm:prSet presAssocID="{41688CD9-5D60-41FF-AAF4-872FA8E1878C}" presName="parentTextBox" presStyleLbl="node1" presStyleIdx="0" presStyleCnt="5"/>
      <dgm:spPr/>
      <dgm:t>
        <a:bodyPr/>
        <a:lstStyle/>
        <a:p>
          <a:endParaRPr lang="en-US"/>
        </a:p>
      </dgm:t>
    </dgm:pt>
    <dgm:pt modelId="{BD0D38A8-C629-4C48-9993-DA6B35F0B04C}" type="pres">
      <dgm:prSet presAssocID="{EAF36599-0518-479E-A2FB-B9C3A6D65003}" presName="sp" presStyleCnt="0"/>
      <dgm:spPr/>
    </dgm:pt>
    <dgm:pt modelId="{2CBF4254-7F99-4364-BF81-79F8A5D54D50}" type="pres">
      <dgm:prSet presAssocID="{5917E5E6-0AAA-4E8E-9207-5683602E3B78}" presName="arrowAndChildren" presStyleCnt="0"/>
      <dgm:spPr/>
    </dgm:pt>
    <dgm:pt modelId="{BE97D429-C105-45FB-9A29-5C2BB08AFAD4}" type="pres">
      <dgm:prSet presAssocID="{5917E5E6-0AAA-4E8E-9207-5683602E3B78}" presName="parentTextArrow" presStyleLbl="node1" presStyleIdx="1" presStyleCnt="5"/>
      <dgm:spPr/>
      <dgm:t>
        <a:bodyPr/>
        <a:lstStyle/>
        <a:p>
          <a:endParaRPr lang="en-US"/>
        </a:p>
      </dgm:t>
    </dgm:pt>
    <dgm:pt modelId="{CFAD02C2-F5D6-4932-A4C8-04175EF63ADA}" type="pres">
      <dgm:prSet presAssocID="{9A75FD74-EEAD-4434-8819-52D61BDF430A}" presName="sp" presStyleCnt="0"/>
      <dgm:spPr/>
    </dgm:pt>
    <dgm:pt modelId="{61598331-98EB-4357-A83E-62689C6F5212}" type="pres">
      <dgm:prSet presAssocID="{485C5EC5-B264-47BD-A54A-DDB2468BF89D}" presName="arrowAndChildren" presStyleCnt="0"/>
      <dgm:spPr/>
    </dgm:pt>
    <dgm:pt modelId="{F00EA10B-6540-41D8-AB66-9056DDA17664}" type="pres">
      <dgm:prSet presAssocID="{485C5EC5-B264-47BD-A54A-DDB2468BF89D}" presName="parentTextArrow" presStyleLbl="node1" presStyleIdx="2" presStyleCnt="5"/>
      <dgm:spPr/>
      <dgm:t>
        <a:bodyPr/>
        <a:lstStyle/>
        <a:p>
          <a:endParaRPr lang="en-US"/>
        </a:p>
      </dgm:t>
    </dgm:pt>
    <dgm:pt modelId="{E29C25DF-D23A-4D20-9EBA-4F306293601D}" type="pres">
      <dgm:prSet presAssocID="{B7DE5BC0-0751-4C88-9007-D3878634FA52}" presName="sp" presStyleCnt="0"/>
      <dgm:spPr/>
    </dgm:pt>
    <dgm:pt modelId="{CB0F1F9F-7E05-44E9-BC22-1F362E0B369F}" type="pres">
      <dgm:prSet presAssocID="{F12D8F12-D34A-4836-BA8F-75A076A50A16}" presName="arrowAndChildren" presStyleCnt="0"/>
      <dgm:spPr/>
    </dgm:pt>
    <dgm:pt modelId="{266B8FD1-761C-42C0-8BFD-98E8BDFC78CB}" type="pres">
      <dgm:prSet presAssocID="{F12D8F12-D34A-4836-BA8F-75A076A50A16}" presName="parentTextArrow" presStyleLbl="node1" presStyleIdx="3" presStyleCnt="5"/>
      <dgm:spPr/>
      <dgm:t>
        <a:bodyPr/>
        <a:lstStyle/>
        <a:p>
          <a:endParaRPr lang="en-US"/>
        </a:p>
      </dgm:t>
    </dgm:pt>
    <dgm:pt modelId="{FCBB4C7F-ECB2-416A-958B-CA647CE62EE3}" type="pres">
      <dgm:prSet presAssocID="{620989D3-1C80-4A75-93DB-4BDBC432B80F}" presName="sp" presStyleCnt="0"/>
      <dgm:spPr/>
    </dgm:pt>
    <dgm:pt modelId="{B0686890-2350-4F35-9330-CA51024062F5}" type="pres">
      <dgm:prSet presAssocID="{E13902B3-B1B8-4443-9923-437E6E4A8713}" presName="arrowAndChildren" presStyleCnt="0"/>
      <dgm:spPr/>
    </dgm:pt>
    <dgm:pt modelId="{93ED0016-40D8-4250-8D13-EF5DE1859FD1}" type="pres">
      <dgm:prSet presAssocID="{E13902B3-B1B8-4443-9923-437E6E4A8713}" presName="parentTextArrow" presStyleLbl="node1" presStyleIdx="4" presStyleCnt="5"/>
      <dgm:spPr/>
      <dgm:t>
        <a:bodyPr/>
        <a:lstStyle/>
        <a:p>
          <a:endParaRPr lang="en-US"/>
        </a:p>
      </dgm:t>
    </dgm:pt>
  </dgm:ptLst>
  <dgm:cxnLst>
    <dgm:cxn modelId="{7E46349F-0685-4E1A-94B5-8654B5D77497}" type="presOf" srcId="{2EBC0D9C-7BA7-43FD-B65E-79B17023D3AE}" destId="{A1D8972B-6D6F-4D54-B4CA-8EDA4FC951F9}" srcOrd="0" destOrd="0" presId="urn:microsoft.com/office/officeart/2005/8/layout/process4"/>
    <dgm:cxn modelId="{E362C25A-BB00-428C-9D7C-2E37B5A22860}" srcId="{2EBC0D9C-7BA7-43FD-B65E-79B17023D3AE}" destId="{E13902B3-B1B8-4443-9923-437E6E4A8713}" srcOrd="0" destOrd="0" parTransId="{0BD063B9-3736-4F0D-9231-7A4E8858222E}" sibTransId="{620989D3-1C80-4A75-93DB-4BDBC432B80F}"/>
    <dgm:cxn modelId="{028D8F9E-2C55-47CF-99B3-8A7EA5387450}" srcId="{2EBC0D9C-7BA7-43FD-B65E-79B17023D3AE}" destId="{F12D8F12-D34A-4836-BA8F-75A076A50A16}" srcOrd="1" destOrd="0" parTransId="{3E5B5978-9370-478B-B64B-7F40AC1D25DA}" sibTransId="{B7DE5BC0-0751-4C88-9007-D3878634FA52}"/>
    <dgm:cxn modelId="{0A3345DA-8F96-4852-88EA-DA22A3268D88}" type="presOf" srcId="{5917E5E6-0AAA-4E8E-9207-5683602E3B78}" destId="{BE97D429-C105-45FB-9A29-5C2BB08AFAD4}" srcOrd="0" destOrd="0" presId="urn:microsoft.com/office/officeart/2005/8/layout/process4"/>
    <dgm:cxn modelId="{FFDF5EF1-253D-4749-A467-BE722FCD6D5B}" type="presOf" srcId="{F12D8F12-D34A-4836-BA8F-75A076A50A16}" destId="{266B8FD1-761C-42C0-8BFD-98E8BDFC78CB}" srcOrd="0" destOrd="0" presId="urn:microsoft.com/office/officeart/2005/8/layout/process4"/>
    <dgm:cxn modelId="{15953B85-562F-41CD-8FE9-E7316BF7C4D5}" type="presOf" srcId="{485C5EC5-B264-47BD-A54A-DDB2468BF89D}" destId="{F00EA10B-6540-41D8-AB66-9056DDA17664}" srcOrd="0" destOrd="0" presId="urn:microsoft.com/office/officeart/2005/8/layout/process4"/>
    <dgm:cxn modelId="{377DB326-C3A0-42EE-AF3B-1526A6EBEFF6}" srcId="{2EBC0D9C-7BA7-43FD-B65E-79B17023D3AE}" destId="{485C5EC5-B264-47BD-A54A-DDB2468BF89D}" srcOrd="2" destOrd="0" parTransId="{D20EA752-1F85-4CAE-808A-4D237F9A2E76}" sibTransId="{9A75FD74-EEAD-4434-8819-52D61BDF430A}"/>
    <dgm:cxn modelId="{C38DB378-34D1-4DA3-BEFA-FC89A3BBCCEA}" type="presOf" srcId="{41688CD9-5D60-41FF-AAF4-872FA8E1878C}" destId="{089CC2B0-89CF-49C5-807E-E885316C1CC8}" srcOrd="0" destOrd="0" presId="urn:microsoft.com/office/officeart/2005/8/layout/process4"/>
    <dgm:cxn modelId="{32E806D8-2FCA-42DB-8163-A904FB41E64C}" srcId="{2EBC0D9C-7BA7-43FD-B65E-79B17023D3AE}" destId="{41688CD9-5D60-41FF-AAF4-872FA8E1878C}" srcOrd="4" destOrd="0" parTransId="{52D4BD21-57EE-4BFF-AA65-F1EAA4769883}" sibTransId="{67256F48-4AA0-483D-B94A-35BEC4B9FFD3}"/>
    <dgm:cxn modelId="{56F09594-D5C7-4DCF-BCD0-315A0FDDCA28}" srcId="{2EBC0D9C-7BA7-43FD-B65E-79B17023D3AE}" destId="{5917E5E6-0AAA-4E8E-9207-5683602E3B78}" srcOrd="3" destOrd="0" parTransId="{CF5AB90F-10F8-4EAA-81C4-80E5D91CB565}" sibTransId="{EAF36599-0518-479E-A2FB-B9C3A6D65003}"/>
    <dgm:cxn modelId="{B4D30F03-1956-49B8-BCDC-2A9A850DACCB}" type="presOf" srcId="{E13902B3-B1B8-4443-9923-437E6E4A8713}" destId="{93ED0016-40D8-4250-8D13-EF5DE1859FD1}" srcOrd="0" destOrd="0" presId="urn:microsoft.com/office/officeart/2005/8/layout/process4"/>
    <dgm:cxn modelId="{1936E7DE-EE4B-4E4A-8AF0-E6793DB17954}" type="presParOf" srcId="{A1D8972B-6D6F-4D54-B4CA-8EDA4FC951F9}" destId="{946DE15C-1637-4112-A479-2301B8A448E6}" srcOrd="0" destOrd="0" presId="urn:microsoft.com/office/officeart/2005/8/layout/process4"/>
    <dgm:cxn modelId="{E0392EDF-611F-4383-820C-40AE91A31F03}" type="presParOf" srcId="{946DE15C-1637-4112-A479-2301B8A448E6}" destId="{089CC2B0-89CF-49C5-807E-E885316C1CC8}" srcOrd="0" destOrd="0" presId="urn:microsoft.com/office/officeart/2005/8/layout/process4"/>
    <dgm:cxn modelId="{B11AEC66-251E-4CB8-B370-24BBAE4AC814}" type="presParOf" srcId="{A1D8972B-6D6F-4D54-B4CA-8EDA4FC951F9}" destId="{BD0D38A8-C629-4C48-9993-DA6B35F0B04C}" srcOrd="1" destOrd="0" presId="urn:microsoft.com/office/officeart/2005/8/layout/process4"/>
    <dgm:cxn modelId="{BCDFE250-92EF-4014-A12A-651E4772D52F}" type="presParOf" srcId="{A1D8972B-6D6F-4D54-B4CA-8EDA4FC951F9}" destId="{2CBF4254-7F99-4364-BF81-79F8A5D54D50}" srcOrd="2" destOrd="0" presId="urn:microsoft.com/office/officeart/2005/8/layout/process4"/>
    <dgm:cxn modelId="{237D5186-AB74-443C-AE2E-88FBD41756BA}" type="presParOf" srcId="{2CBF4254-7F99-4364-BF81-79F8A5D54D50}" destId="{BE97D429-C105-45FB-9A29-5C2BB08AFAD4}" srcOrd="0" destOrd="0" presId="urn:microsoft.com/office/officeart/2005/8/layout/process4"/>
    <dgm:cxn modelId="{1C648FC2-59C5-4B5C-A0EA-B682155568B9}" type="presParOf" srcId="{A1D8972B-6D6F-4D54-B4CA-8EDA4FC951F9}" destId="{CFAD02C2-F5D6-4932-A4C8-04175EF63ADA}" srcOrd="3" destOrd="0" presId="urn:microsoft.com/office/officeart/2005/8/layout/process4"/>
    <dgm:cxn modelId="{796391C0-C0BE-4704-A63B-813C3E908DFC}" type="presParOf" srcId="{A1D8972B-6D6F-4D54-B4CA-8EDA4FC951F9}" destId="{61598331-98EB-4357-A83E-62689C6F5212}" srcOrd="4" destOrd="0" presId="urn:microsoft.com/office/officeart/2005/8/layout/process4"/>
    <dgm:cxn modelId="{59FC98C5-E995-4EF5-B6EA-537DBCA0CB0F}" type="presParOf" srcId="{61598331-98EB-4357-A83E-62689C6F5212}" destId="{F00EA10B-6540-41D8-AB66-9056DDA17664}" srcOrd="0" destOrd="0" presId="urn:microsoft.com/office/officeart/2005/8/layout/process4"/>
    <dgm:cxn modelId="{AF753316-3D4C-4448-879B-10D987841C94}" type="presParOf" srcId="{A1D8972B-6D6F-4D54-B4CA-8EDA4FC951F9}" destId="{E29C25DF-D23A-4D20-9EBA-4F306293601D}" srcOrd="5" destOrd="0" presId="urn:microsoft.com/office/officeart/2005/8/layout/process4"/>
    <dgm:cxn modelId="{AC2008FF-88E5-403A-A39E-C09198847569}" type="presParOf" srcId="{A1D8972B-6D6F-4D54-B4CA-8EDA4FC951F9}" destId="{CB0F1F9F-7E05-44E9-BC22-1F362E0B369F}" srcOrd="6" destOrd="0" presId="urn:microsoft.com/office/officeart/2005/8/layout/process4"/>
    <dgm:cxn modelId="{A36ED256-686C-4973-B553-B26D1984DC55}" type="presParOf" srcId="{CB0F1F9F-7E05-44E9-BC22-1F362E0B369F}" destId="{266B8FD1-761C-42C0-8BFD-98E8BDFC78CB}" srcOrd="0" destOrd="0" presId="urn:microsoft.com/office/officeart/2005/8/layout/process4"/>
    <dgm:cxn modelId="{326BBD39-EEBE-4275-BBC9-0C34D9B1C4DB}" type="presParOf" srcId="{A1D8972B-6D6F-4D54-B4CA-8EDA4FC951F9}" destId="{FCBB4C7F-ECB2-416A-958B-CA647CE62EE3}" srcOrd="7" destOrd="0" presId="urn:microsoft.com/office/officeart/2005/8/layout/process4"/>
    <dgm:cxn modelId="{2556627C-AA46-455E-9F1F-32B1FB9243DC}" type="presParOf" srcId="{A1D8972B-6D6F-4D54-B4CA-8EDA4FC951F9}" destId="{B0686890-2350-4F35-9330-CA51024062F5}" srcOrd="8" destOrd="0" presId="urn:microsoft.com/office/officeart/2005/8/layout/process4"/>
    <dgm:cxn modelId="{7ACEA24A-D855-40D2-9C6B-75996816527B}" type="presParOf" srcId="{B0686890-2350-4F35-9330-CA51024062F5}" destId="{93ED0016-40D8-4250-8D13-EF5DE1859FD1}"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BC0D9C-7BA7-43FD-B65E-79B17023D3AE}" type="doc">
      <dgm:prSet loTypeId="urn:microsoft.com/office/officeart/2005/8/layout/equation2" loCatId="relationship" qsTypeId="urn:microsoft.com/office/officeart/2005/8/quickstyle/simple2" qsCatId="simple" csTypeId="urn:microsoft.com/office/officeart/2005/8/colors/accent1_2" csCatId="accent1" phldr="1"/>
      <dgm:spPr/>
      <dgm:t>
        <a:bodyPr/>
        <a:lstStyle/>
        <a:p>
          <a:endParaRPr lang="en-US"/>
        </a:p>
      </dgm:t>
    </dgm:pt>
    <dgm:pt modelId="{E13902B3-B1B8-4443-9923-437E6E4A8713}">
      <dgm:prSet/>
      <dgm:spPr/>
      <dgm:t>
        <a:bodyPr/>
        <a:lstStyle/>
        <a:p>
          <a:pPr rtl="0"/>
          <a:r>
            <a:rPr lang="en-US" dirty="0" smtClean="0"/>
            <a:t>Make Washington a top 10 state in quality of life and innovation.</a:t>
          </a:r>
          <a:endParaRPr lang="en-US" dirty="0"/>
        </a:p>
      </dgm:t>
    </dgm:pt>
    <dgm:pt modelId="{0BD063B9-3736-4F0D-9231-7A4E8858222E}" type="parTrans" cxnId="{E362C25A-BB00-428C-9D7C-2E37B5A22860}">
      <dgm:prSet/>
      <dgm:spPr/>
      <dgm:t>
        <a:bodyPr/>
        <a:lstStyle/>
        <a:p>
          <a:endParaRPr lang="en-US"/>
        </a:p>
      </dgm:t>
    </dgm:pt>
    <dgm:pt modelId="{620989D3-1C80-4A75-93DB-4BDBC432B80F}" type="sibTrans" cxnId="{E362C25A-BB00-428C-9D7C-2E37B5A22860}">
      <dgm:prSet/>
      <dgm:spPr/>
      <dgm:t>
        <a:bodyPr/>
        <a:lstStyle/>
        <a:p>
          <a:endParaRPr lang="en-US" dirty="0"/>
        </a:p>
      </dgm:t>
    </dgm:pt>
    <dgm:pt modelId="{4C1E6EC1-F968-45DE-88F5-8E2217424009}">
      <dgm:prSet/>
      <dgm:spPr/>
      <dgm:t>
        <a:bodyPr/>
        <a:lstStyle/>
        <a:p>
          <a:pPr rtl="0"/>
          <a:r>
            <a:rPr lang="en-US" dirty="0" smtClean="0"/>
            <a:t>Ensure our state isn’t one of the most expensive for business.</a:t>
          </a:r>
          <a:endParaRPr lang="en-US" dirty="0"/>
        </a:p>
      </dgm:t>
    </dgm:pt>
    <dgm:pt modelId="{133A3733-AAB8-421F-817C-E3A4315093B9}" type="parTrans" cxnId="{513FBCE2-33B3-4233-B058-886DC1F6DB43}">
      <dgm:prSet/>
      <dgm:spPr/>
      <dgm:t>
        <a:bodyPr/>
        <a:lstStyle/>
        <a:p>
          <a:endParaRPr lang="en-US"/>
        </a:p>
      </dgm:t>
    </dgm:pt>
    <dgm:pt modelId="{6768C3E8-0091-41E4-A34A-0FBCA3EE5ED3}" type="sibTrans" cxnId="{513FBCE2-33B3-4233-B058-886DC1F6DB43}">
      <dgm:prSet/>
      <dgm:spPr/>
      <dgm:t>
        <a:bodyPr/>
        <a:lstStyle/>
        <a:p>
          <a:endParaRPr lang="en-US"/>
        </a:p>
      </dgm:t>
    </dgm:pt>
    <dgm:pt modelId="{5D3C72CB-2417-486C-8CC9-2446E4FC5FEE}" type="pres">
      <dgm:prSet presAssocID="{2EBC0D9C-7BA7-43FD-B65E-79B17023D3AE}" presName="Name0" presStyleCnt="0">
        <dgm:presLayoutVars>
          <dgm:dir/>
          <dgm:resizeHandles val="exact"/>
        </dgm:presLayoutVars>
      </dgm:prSet>
      <dgm:spPr/>
      <dgm:t>
        <a:bodyPr/>
        <a:lstStyle/>
        <a:p>
          <a:endParaRPr lang="en-US"/>
        </a:p>
      </dgm:t>
    </dgm:pt>
    <dgm:pt modelId="{0C8D141A-8367-46CF-946C-76E1218BEC70}" type="pres">
      <dgm:prSet presAssocID="{2EBC0D9C-7BA7-43FD-B65E-79B17023D3AE}" presName="vNodes" presStyleCnt="0"/>
      <dgm:spPr/>
      <dgm:t>
        <a:bodyPr/>
        <a:lstStyle/>
        <a:p>
          <a:endParaRPr lang="en-US"/>
        </a:p>
      </dgm:t>
    </dgm:pt>
    <dgm:pt modelId="{35E864EA-B489-48FF-892D-2EF5532F16DA}" type="pres">
      <dgm:prSet presAssocID="{E13902B3-B1B8-4443-9923-437E6E4A8713}" presName="node" presStyleLbl="node1" presStyleIdx="0" presStyleCnt="2">
        <dgm:presLayoutVars>
          <dgm:bulletEnabled val="1"/>
        </dgm:presLayoutVars>
      </dgm:prSet>
      <dgm:spPr/>
      <dgm:t>
        <a:bodyPr/>
        <a:lstStyle/>
        <a:p>
          <a:endParaRPr lang="en-US"/>
        </a:p>
      </dgm:t>
    </dgm:pt>
    <dgm:pt modelId="{1601F70C-3005-4A72-AE04-A14C5B080CCB}" type="pres">
      <dgm:prSet presAssocID="{2EBC0D9C-7BA7-43FD-B65E-79B17023D3AE}" presName="sibTransLast" presStyleLbl="sibTrans2D1" presStyleIdx="0" presStyleCnt="1"/>
      <dgm:spPr>
        <a:prstGeom prst="mathPlus">
          <a:avLst/>
        </a:prstGeom>
      </dgm:spPr>
      <dgm:t>
        <a:bodyPr/>
        <a:lstStyle/>
        <a:p>
          <a:endParaRPr lang="en-US"/>
        </a:p>
      </dgm:t>
    </dgm:pt>
    <dgm:pt modelId="{42D46395-ACFF-465E-85ED-5A26A74B9C06}" type="pres">
      <dgm:prSet presAssocID="{2EBC0D9C-7BA7-43FD-B65E-79B17023D3AE}" presName="connectorText" presStyleLbl="sibTrans2D1" presStyleIdx="0" presStyleCnt="1"/>
      <dgm:spPr/>
      <dgm:t>
        <a:bodyPr/>
        <a:lstStyle/>
        <a:p>
          <a:endParaRPr lang="en-US"/>
        </a:p>
      </dgm:t>
    </dgm:pt>
    <dgm:pt modelId="{C8DCB4CC-0F34-46B0-8E69-392B81B59A47}" type="pres">
      <dgm:prSet presAssocID="{2EBC0D9C-7BA7-43FD-B65E-79B17023D3AE}" presName="lastNode" presStyleLbl="node1" presStyleIdx="1" presStyleCnt="2">
        <dgm:presLayoutVars>
          <dgm:bulletEnabled val="1"/>
        </dgm:presLayoutVars>
      </dgm:prSet>
      <dgm:spPr/>
      <dgm:t>
        <a:bodyPr/>
        <a:lstStyle/>
        <a:p>
          <a:endParaRPr lang="en-US"/>
        </a:p>
      </dgm:t>
    </dgm:pt>
  </dgm:ptLst>
  <dgm:cxnLst>
    <dgm:cxn modelId="{E362C25A-BB00-428C-9D7C-2E37B5A22860}" srcId="{2EBC0D9C-7BA7-43FD-B65E-79B17023D3AE}" destId="{E13902B3-B1B8-4443-9923-437E6E4A8713}" srcOrd="0" destOrd="0" parTransId="{0BD063B9-3736-4F0D-9231-7A4E8858222E}" sibTransId="{620989D3-1C80-4A75-93DB-4BDBC432B80F}"/>
    <dgm:cxn modelId="{513FBCE2-33B3-4233-B058-886DC1F6DB43}" srcId="{2EBC0D9C-7BA7-43FD-B65E-79B17023D3AE}" destId="{4C1E6EC1-F968-45DE-88F5-8E2217424009}" srcOrd="1" destOrd="0" parTransId="{133A3733-AAB8-421F-817C-E3A4315093B9}" sibTransId="{6768C3E8-0091-41E4-A34A-0FBCA3EE5ED3}"/>
    <dgm:cxn modelId="{DDFA1E60-CD23-49BC-B474-DCB65028AFDD}" type="presOf" srcId="{4C1E6EC1-F968-45DE-88F5-8E2217424009}" destId="{C8DCB4CC-0F34-46B0-8E69-392B81B59A47}" srcOrd="0" destOrd="0" presId="urn:microsoft.com/office/officeart/2005/8/layout/equation2"/>
    <dgm:cxn modelId="{4F2F0273-4D0E-423F-B4A9-8D7E92592C64}" type="presOf" srcId="{E13902B3-B1B8-4443-9923-437E6E4A8713}" destId="{35E864EA-B489-48FF-892D-2EF5532F16DA}" srcOrd="0" destOrd="0" presId="urn:microsoft.com/office/officeart/2005/8/layout/equation2"/>
    <dgm:cxn modelId="{8F3E6BC2-A498-48D9-BAD1-3A047527CF46}" type="presOf" srcId="{620989D3-1C80-4A75-93DB-4BDBC432B80F}" destId="{1601F70C-3005-4A72-AE04-A14C5B080CCB}" srcOrd="0" destOrd="0" presId="urn:microsoft.com/office/officeart/2005/8/layout/equation2"/>
    <dgm:cxn modelId="{8D4E916F-693F-43DC-AE4E-DEFD26178236}" type="presOf" srcId="{620989D3-1C80-4A75-93DB-4BDBC432B80F}" destId="{42D46395-ACFF-465E-85ED-5A26A74B9C06}" srcOrd="1" destOrd="0" presId="urn:microsoft.com/office/officeart/2005/8/layout/equation2"/>
    <dgm:cxn modelId="{3A21FD89-085C-4AA2-A7CF-E98D183BAAB7}" type="presOf" srcId="{2EBC0D9C-7BA7-43FD-B65E-79B17023D3AE}" destId="{5D3C72CB-2417-486C-8CC9-2446E4FC5FEE}" srcOrd="0" destOrd="0" presId="urn:microsoft.com/office/officeart/2005/8/layout/equation2"/>
    <dgm:cxn modelId="{8AB2DE3A-A3A1-4D0C-A4A9-3D0D3D12F80F}" type="presParOf" srcId="{5D3C72CB-2417-486C-8CC9-2446E4FC5FEE}" destId="{0C8D141A-8367-46CF-946C-76E1218BEC70}" srcOrd="0" destOrd="0" presId="urn:microsoft.com/office/officeart/2005/8/layout/equation2"/>
    <dgm:cxn modelId="{36B3172F-DEF7-4DD0-A982-BDE198DA4283}" type="presParOf" srcId="{0C8D141A-8367-46CF-946C-76E1218BEC70}" destId="{35E864EA-B489-48FF-892D-2EF5532F16DA}" srcOrd="0" destOrd="0" presId="urn:microsoft.com/office/officeart/2005/8/layout/equation2"/>
    <dgm:cxn modelId="{9491F4BC-65D7-4068-9365-D157FA2A2252}" type="presParOf" srcId="{5D3C72CB-2417-486C-8CC9-2446E4FC5FEE}" destId="{1601F70C-3005-4A72-AE04-A14C5B080CCB}" srcOrd="1" destOrd="0" presId="urn:microsoft.com/office/officeart/2005/8/layout/equation2"/>
    <dgm:cxn modelId="{53462F3F-9680-4328-BACF-5F9BF63A86A7}" type="presParOf" srcId="{1601F70C-3005-4A72-AE04-A14C5B080CCB}" destId="{42D46395-ACFF-465E-85ED-5A26A74B9C06}" srcOrd="0" destOrd="0" presId="urn:microsoft.com/office/officeart/2005/8/layout/equation2"/>
    <dgm:cxn modelId="{082248E9-E4B5-49A9-B6F1-31C8886283CA}" type="presParOf" srcId="{5D3C72CB-2417-486C-8CC9-2446E4FC5FEE}" destId="{C8DCB4CC-0F34-46B0-8E69-392B81B59A47}"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53B93A-2076-4773-917A-325A7D8C0DBE}">
      <dsp:nvSpPr>
        <dsp:cNvPr id="0" name=""/>
        <dsp:cNvSpPr/>
      </dsp:nvSpPr>
      <dsp:spPr>
        <a:xfrm>
          <a:off x="2806" y="0"/>
          <a:ext cx="1683734" cy="2808732"/>
        </a:xfrm>
        <a:prstGeom prst="up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FBDE6B-41CD-4B7F-B973-026D29B48C7B}">
      <dsp:nvSpPr>
        <dsp:cNvPr id="0" name=""/>
        <dsp:cNvSpPr/>
      </dsp:nvSpPr>
      <dsp:spPr>
        <a:xfrm>
          <a:off x="1737052" y="0"/>
          <a:ext cx="2857246" cy="2808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lvl="0" algn="l" defTabSz="1244600" rtl="0">
            <a:lnSpc>
              <a:spcPct val="90000"/>
            </a:lnSpc>
            <a:spcBef>
              <a:spcPct val="0"/>
            </a:spcBef>
            <a:spcAft>
              <a:spcPct val="35000"/>
            </a:spcAft>
          </a:pPr>
          <a:r>
            <a:rPr lang="en-US" sz="2800" kern="1200" dirty="0" smtClean="0"/>
            <a:t>High unemployment</a:t>
          </a:r>
          <a:endParaRPr lang="en-US" sz="2800" kern="1200" dirty="0"/>
        </a:p>
      </dsp:txBody>
      <dsp:txXfrm>
        <a:off x="1737052" y="0"/>
        <a:ext cx="2857246" cy="2808732"/>
      </dsp:txXfrm>
    </dsp:sp>
    <dsp:sp modelId="{5E489472-F39F-4AE6-9E66-3958CBF4EAE9}">
      <dsp:nvSpPr>
        <dsp:cNvPr id="0" name=""/>
        <dsp:cNvSpPr/>
      </dsp:nvSpPr>
      <dsp:spPr>
        <a:xfrm>
          <a:off x="507926" y="3042793"/>
          <a:ext cx="1683734" cy="2808732"/>
        </a:xfrm>
        <a:prstGeom prst="down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62ECD6-C80B-4FB4-8953-6639C767A1F2}">
      <dsp:nvSpPr>
        <dsp:cNvPr id="0" name=""/>
        <dsp:cNvSpPr/>
      </dsp:nvSpPr>
      <dsp:spPr>
        <a:xfrm>
          <a:off x="2242172" y="3042793"/>
          <a:ext cx="2857246" cy="2808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lvl="0" algn="l" defTabSz="1244600" rtl="0">
            <a:lnSpc>
              <a:spcPct val="90000"/>
            </a:lnSpc>
            <a:spcBef>
              <a:spcPct val="0"/>
            </a:spcBef>
            <a:spcAft>
              <a:spcPct val="35000"/>
            </a:spcAft>
          </a:pPr>
          <a:r>
            <a:rPr lang="en-US" sz="2800" kern="1200" dirty="0" smtClean="0"/>
            <a:t>Weak consumer confidence</a:t>
          </a:r>
          <a:endParaRPr lang="en-US" sz="2800" kern="1200" dirty="0"/>
        </a:p>
      </dsp:txBody>
      <dsp:txXfrm>
        <a:off x="2242172" y="3042793"/>
        <a:ext cx="2857246" cy="280873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0.73832</cdr:x>
      <cdr:y>0.76471</cdr:y>
    </cdr:from>
    <cdr:to>
      <cdr:x>0.88785</cdr:x>
      <cdr:y>0.88944</cdr:y>
    </cdr:to>
    <cdr:sp macro="" textlink="">
      <cdr:nvSpPr>
        <cdr:cNvPr id="2" name="TextBox 1"/>
        <cdr:cNvSpPr txBox="1"/>
      </cdr:nvSpPr>
      <cdr:spPr>
        <a:xfrm xmlns:a="http://schemas.openxmlformats.org/drawingml/2006/main">
          <a:off x="6019800" y="3962400"/>
          <a:ext cx="1219200" cy="646331"/>
        </a:xfrm>
        <a:prstGeom xmlns:a="http://schemas.openxmlformats.org/drawingml/2006/main" prst="rect">
          <a:avLst/>
        </a:prstGeom>
        <a:solidFill xmlns:a="http://schemas.openxmlformats.org/drawingml/2006/main">
          <a:schemeClr val="bg1"/>
        </a:solidFill>
        <a:ln xmlns:a="http://schemas.openxmlformats.org/drawingml/2006/main" w="31750">
          <a:solidFill>
            <a:schemeClr val="tx2">
              <a:lumMod val="75000"/>
            </a:schemeClr>
          </a:solidFill>
        </a:ln>
      </cdr:spPr>
      <cdr:txBody>
        <a:bodyPr xmlns:a="http://schemas.openxmlformats.org/drawingml/2006/main" vertOverflow="clip" wrap="square" rtlCol="0">
          <a:spAutoFit/>
        </a:bodyPr>
        <a:lstStyle xmlns:a="http://schemas.openxmlformats.org/drawingml/2006/main"/>
        <a:p xmlns:a="http://schemas.openxmlformats.org/drawingml/2006/main">
          <a:pPr algn="l"/>
          <a:r>
            <a:rPr lang="en-US" sz="1200" b="1" dirty="0">
              <a:solidFill>
                <a:schemeClr val="tx2">
                  <a:lumMod val="50000"/>
                </a:schemeClr>
              </a:solidFill>
            </a:rPr>
            <a:t>Current</a:t>
          </a:r>
        </a:p>
        <a:p xmlns:a="http://schemas.openxmlformats.org/drawingml/2006/main">
          <a:pPr algn="l"/>
          <a:r>
            <a:rPr lang="en-US" sz="1200" b="1" dirty="0">
              <a:solidFill>
                <a:schemeClr val="tx2">
                  <a:lumMod val="50000"/>
                </a:schemeClr>
              </a:solidFill>
            </a:rPr>
            <a:t>Employment</a:t>
          </a:r>
        </a:p>
        <a:p xmlns:a="http://schemas.openxmlformats.org/drawingml/2006/main">
          <a:pPr algn="l"/>
          <a:r>
            <a:rPr lang="en-US" sz="1200" b="1" dirty="0">
              <a:solidFill>
                <a:schemeClr val="tx2">
                  <a:lumMod val="50000"/>
                </a:schemeClr>
              </a:solidFill>
            </a:rPr>
            <a:t>Recession</a:t>
          </a:r>
        </a:p>
      </cdr:txBody>
    </cdr:sp>
  </cdr:relSizeAnchor>
  <cdr:relSizeAnchor xmlns:cdr="http://schemas.openxmlformats.org/drawingml/2006/chartDrawing">
    <cdr:from>
      <cdr:x>0.6729</cdr:x>
      <cdr:y>0.73529</cdr:y>
    </cdr:from>
    <cdr:to>
      <cdr:x>0.74082</cdr:x>
      <cdr:y>0.79198</cdr:y>
    </cdr:to>
    <cdr:cxnSp macro="">
      <cdr:nvCxnSpPr>
        <cdr:cNvPr id="4" name="Straight Arrow Connector 3"/>
        <cdr:cNvCxnSpPr/>
      </cdr:nvCxnSpPr>
      <cdr:spPr>
        <a:xfrm xmlns:a="http://schemas.openxmlformats.org/drawingml/2006/main" flipH="1" flipV="1">
          <a:off x="5486400" y="3810000"/>
          <a:ext cx="553779" cy="293745"/>
        </a:xfrm>
        <a:prstGeom xmlns:a="http://schemas.openxmlformats.org/drawingml/2006/main" prst="straightConnector1">
          <a:avLst/>
        </a:prstGeom>
        <a:ln xmlns:a="http://schemas.openxmlformats.org/drawingml/2006/main" w="34925">
          <a:solidFill>
            <a:schemeClr val="tx2">
              <a:lumMod val="75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E6C7FB-E713-4E17-AB42-B6975246485E}" type="datetimeFigureOut">
              <a:rPr lang="en-US" smtClean="0"/>
              <a:pPr/>
              <a:t>11/23/2011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1F983F-3F07-4EB1-807A-182E953616E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1A9236-4721-430B-923E-AB353750146B}" type="datetimeFigureOut">
              <a:rPr lang="en-US" smtClean="0"/>
              <a:pPr/>
              <a:t>11/23/2011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B25A5B-8D16-4FD7-9FAE-3B82C283CC9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vision for Washington state rests on two complementary goals:</a:t>
            </a:r>
          </a:p>
          <a:p>
            <a:endParaRPr lang="en-US" dirty="0"/>
          </a:p>
          <a:p>
            <a:r>
              <a:rPr lang="en-US" b="1" dirty="0" smtClean="0"/>
              <a:t>1. Rank among the top 10 states in the nation on quality of life and innovation metrics.  </a:t>
            </a:r>
            <a:r>
              <a:rPr lang="en-US" dirty="0" smtClean="0"/>
              <a:t>Things like high school graduation rates, math and science achievement for our students, road and bridge conditions, and patent attainment.  </a:t>
            </a:r>
          </a:p>
          <a:p>
            <a:endParaRPr lang="en-US" dirty="0"/>
          </a:p>
          <a:p>
            <a:r>
              <a:rPr lang="en-US" b="1" dirty="0" smtClean="0"/>
              <a:t>2. Be more competitive on business costs. </a:t>
            </a:r>
            <a:r>
              <a:rPr lang="en-US" dirty="0" smtClean="0"/>
              <a:t>Being the cheapest state in the nation isn’t the goal. But we can’t be the most expensive either. Multi-state employers assess comparative business costs on a daily basis, in real time. </a:t>
            </a:r>
            <a:r>
              <a:rPr lang="en-US" dirty="0"/>
              <a:t> </a:t>
            </a:r>
            <a:r>
              <a:rPr lang="en-US" dirty="0" smtClean="0"/>
              <a:t>They make investment decisions based on those assessments.  Washington simply can’t afford to be among the 10 states with the highest costs.  </a:t>
            </a:r>
            <a:endParaRPr lang="en-US" dirty="0"/>
          </a:p>
        </p:txBody>
      </p:sp>
      <p:sp>
        <p:nvSpPr>
          <p:cNvPr id="4" name="Slide Number Placeholder 3"/>
          <p:cNvSpPr>
            <a:spLocks noGrp="1"/>
          </p:cNvSpPr>
          <p:nvPr>
            <p:ph type="sldNum" sz="quarter" idx="10"/>
          </p:nvPr>
        </p:nvSpPr>
        <p:spPr/>
        <p:txBody>
          <a:bodyPr/>
          <a:lstStyle/>
          <a:p>
            <a:fld id="{8CF07485-60B9-4EEE-83F7-7BBF27EEA84A}"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Onto the benchmarks.</a:t>
            </a:r>
          </a:p>
          <a:p>
            <a:endParaRPr lang="en-US" dirty="0"/>
          </a:p>
          <a:p>
            <a:r>
              <a:rPr lang="en-US" dirty="0" smtClean="0"/>
              <a:t>This first set depicts a few areas where Washington is doing well.</a:t>
            </a:r>
          </a:p>
          <a:p>
            <a:endParaRPr lang="en-US" dirty="0"/>
          </a:p>
          <a:p>
            <a:r>
              <a:rPr lang="en-US" dirty="0" smtClean="0"/>
              <a:t>The state ranks 1</a:t>
            </a:r>
            <a:r>
              <a:rPr lang="en-US" baseline="30000" dirty="0" smtClean="0"/>
              <a:t>st</a:t>
            </a:r>
            <a:r>
              <a:rPr lang="en-US" dirty="0" smtClean="0"/>
              <a:t> among the 50 states for low electricity rates – industrial and commercial.  Part of that is our natural abundance of hydroelectric power.  There are other policy factors at play.  That said, this is a major selling point for Washington state  and we must protect this competitive edge.</a:t>
            </a:r>
          </a:p>
          <a:p>
            <a:endParaRPr lang="en-US" dirty="0"/>
          </a:p>
          <a:p>
            <a:r>
              <a:rPr lang="en-US" dirty="0" smtClean="0"/>
              <a:t>Patents—another area where Washington excels.  Our board picked this metric because patents symbolize innovation and are an indicator of potential future economic growth. The one-pager I passed out today puts Washington at 5</a:t>
            </a:r>
            <a:r>
              <a:rPr lang="en-US" baseline="30000" dirty="0" smtClean="0"/>
              <a:t>th</a:t>
            </a:r>
            <a:r>
              <a:rPr lang="en-US" dirty="0" smtClean="0"/>
              <a:t> in the nation based on 2009 data.  We just received the 2010 data and we’ve moved up to 4</a:t>
            </a:r>
            <a:r>
              <a:rPr lang="en-US" baseline="30000" dirty="0" smtClean="0"/>
              <a:t>th</a:t>
            </a:r>
            <a:r>
              <a:rPr lang="en-US" dirty="0"/>
              <a:t> </a:t>
            </a:r>
            <a:r>
              <a:rPr lang="en-US" dirty="0" smtClean="0"/>
              <a:t>with 5,258 patents awarded to inventors in our state last year.  Again this is an arena where we need to maintain our edge, fostering an environment that encourages innovation, research and entrepreneurship.</a:t>
            </a:r>
          </a:p>
          <a:p>
            <a:endParaRPr lang="en-US" dirty="0"/>
          </a:p>
          <a:p>
            <a:r>
              <a:rPr lang="en-US" dirty="0" smtClean="0"/>
              <a:t>Third on this slide – total private sector job growth, These are non-government jobs. This metric speaks for itself.  Jobs drive the economy.  Washington currently ranks 15</a:t>
            </a:r>
            <a:r>
              <a:rPr lang="en-US" baseline="30000" dirty="0" smtClean="0"/>
              <a:t>th</a:t>
            </a:r>
            <a:r>
              <a:rPr lang="en-US" dirty="0" smtClean="0"/>
              <a:t> among the 50 states. A respectable number, but we must shoot for better.  Policies that encourage job creation – competitive business taxes, successful education and workforce development policies, and infrastructure development – will drive improvement in this ranking.</a:t>
            </a:r>
            <a:endParaRPr lang="en-US" dirty="0"/>
          </a:p>
        </p:txBody>
      </p:sp>
      <p:sp>
        <p:nvSpPr>
          <p:cNvPr id="4" name="Slide Number Placeholder 3"/>
          <p:cNvSpPr>
            <a:spLocks noGrp="1"/>
          </p:cNvSpPr>
          <p:nvPr>
            <p:ph type="sldNum" sz="quarter" idx="10"/>
          </p:nvPr>
        </p:nvSpPr>
        <p:spPr/>
        <p:txBody>
          <a:bodyPr/>
          <a:lstStyle/>
          <a:p>
            <a:fld id="{8CF07485-60B9-4EEE-83F7-7BBF27EEA84A}"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set of Benchmarks address the quality of our state’s public education system and Washington’s ability to give young people the education they need to secure family wage jobs in our state.</a:t>
            </a:r>
          </a:p>
          <a:p>
            <a:r>
              <a:rPr lang="en-US" dirty="0"/>
              <a:t/>
            </a:r>
            <a:br>
              <a:rPr lang="en-US" dirty="0"/>
            </a:br>
            <a:r>
              <a:rPr lang="en-US" dirty="0" smtClean="0"/>
              <a:t>The high school graduation rate is troubling—only 68 percent of Washington students graduate from high school, ranking us 35</a:t>
            </a:r>
            <a:r>
              <a:rPr lang="en-US" baseline="30000" dirty="0" smtClean="0"/>
              <a:t>th</a:t>
            </a:r>
            <a:r>
              <a:rPr lang="en-US" dirty="0" smtClean="0"/>
              <a:t> in the nation. We’re losing nearly a third of our students. 29,000 students a year drop out statewide. And it’s happening at a time when we already know that even a high school education isn’t good enough to secure a family wage job.</a:t>
            </a:r>
          </a:p>
          <a:p>
            <a:endParaRPr lang="en-US" dirty="0"/>
          </a:p>
          <a:p>
            <a:r>
              <a:rPr lang="en-US" dirty="0" smtClean="0"/>
              <a:t>We are tracking student achievement in math and science because data indicates these are the subjects where proficiency will most likely determine future academic success.  Washington is doing better in math – ranked 9</a:t>
            </a:r>
            <a:r>
              <a:rPr lang="en-US" baseline="30000" dirty="0" smtClean="0"/>
              <a:t>th</a:t>
            </a:r>
            <a:r>
              <a:rPr lang="en-US" dirty="0" smtClean="0"/>
              <a:t> nationally – and must make up ground in science – where we rank 21</a:t>
            </a:r>
            <a:r>
              <a:rPr lang="en-US" baseline="30000" dirty="0" smtClean="0"/>
              <a:t>st</a:t>
            </a:r>
            <a:r>
              <a:rPr lang="en-US" dirty="0" smtClean="0"/>
              <a:t> nationally.  We must improve.</a:t>
            </a:r>
          </a:p>
          <a:p>
            <a:endParaRPr lang="en-US" dirty="0"/>
          </a:p>
          <a:p>
            <a:r>
              <a:rPr lang="en-US" dirty="0" smtClean="0"/>
              <a:t>Lastly, Washington ranks 35</a:t>
            </a:r>
            <a:r>
              <a:rPr lang="en-US" baseline="30000" dirty="0" smtClean="0"/>
              <a:t>th</a:t>
            </a:r>
            <a:r>
              <a:rPr lang="en-US" dirty="0" smtClean="0"/>
              <a:t> in the number of bachelor’s degrees awarded per capita.  That’s not to say we don’t have an educated populace, we do. But we’re importing tons of talent, from other states and other nations.  We need to do a better job of educating our own young people for the jobs that will exist here in our state.  The data clearly shows that by 2018, two thirds of the jobs in Washington will require postsecondary training.</a:t>
            </a:r>
            <a:endParaRPr lang="en-US" dirty="0"/>
          </a:p>
        </p:txBody>
      </p:sp>
      <p:sp>
        <p:nvSpPr>
          <p:cNvPr id="4" name="Slide Number Placeholder 3"/>
          <p:cNvSpPr>
            <a:spLocks noGrp="1"/>
          </p:cNvSpPr>
          <p:nvPr>
            <p:ph type="sldNum" sz="quarter" idx="10"/>
          </p:nvPr>
        </p:nvSpPr>
        <p:spPr/>
        <p:txBody>
          <a:bodyPr/>
          <a:lstStyle/>
          <a:p>
            <a:fld id="{8CF07485-60B9-4EEE-83F7-7BBF27EEA84A}"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goals address our state’s infrastructure—namely, transportation.  As you know, the Roundtable has long been an advocate of transportation improvement, recognizing that an efficient system is essential for commerce and the safe flow of people and goods.</a:t>
            </a:r>
          </a:p>
          <a:p>
            <a:endParaRPr lang="en-US" dirty="0"/>
          </a:p>
          <a:p>
            <a:r>
              <a:rPr lang="en-US" dirty="0" smtClean="0"/>
              <a:t>Washington has a lot of ground to make up. </a:t>
            </a:r>
          </a:p>
          <a:p>
            <a:endParaRPr lang="en-US" dirty="0"/>
          </a:p>
          <a:p>
            <a:r>
              <a:rPr lang="en-US" dirty="0" smtClean="0"/>
              <a:t>Our state ranks 42</a:t>
            </a:r>
            <a:r>
              <a:rPr lang="en-US" baseline="30000" dirty="0" smtClean="0"/>
              <a:t>nd</a:t>
            </a:r>
            <a:r>
              <a:rPr lang="en-US" dirty="0" smtClean="0"/>
              <a:t> in the percent of bridges deemed functionally obsolete.  Meaning, only 8 states have a higher percentage of functionally obsolete bridges.</a:t>
            </a:r>
          </a:p>
          <a:p>
            <a:endParaRPr lang="en-US" dirty="0"/>
          </a:p>
          <a:p>
            <a:r>
              <a:rPr lang="en-US" dirty="0" smtClean="0"/>
              <a:t>We rank 16</a:t>
            </a:r>
            <a:r>
              <a:rPr lang="en-US" baseline="30000" dirty="0" smtClean="0"/>
              <a:t>th</a:t>
            </a:r>
            <a:r>
              <a:rPr lang="en-US" dirty="0" smtClean="0"/>
              <a:t> in the percent of roads in “good” or “very good” condition.  So our roads are considerably better than our bridges, but improvements are still needed to become a top 10 state.</a:t>
            </a:r>
          </a:p>
          <a:p>
            <a:endParaRPr lang="en-US" dirty="0"/>
          </a:p>
          <a:p>
            <a:r>
              <a:rPr lang="en-US" dirty="0" smtClean="0"/>
              <a:t>We rank 39</a:t>
            </a:r>
            <a:r>
              <a:rPr lang="en-US" baseline="30000" dirty="0" smtClean="0"/>
              <a:t>th</a:t>
            </a:r>
            <a:r>
              <a:rPr lang="en-US" dirty="0" smtClean="0"/>
              <a:t> in average commute times, which probably isn’t a surprise to anyone in this room. </a:t>
            </a:r>
          </a:p>
          <a:p>
            <a:endParaRPr lang="en-US" dirty="0"/>
          </a:p>
          <a:p>
            <a:r>
              <a:rPr lang="en-US" dirty="0" smtClean="0"/>
              <a:t>To crack the top 10 in these categories, Washington must invest in its transportation infrastructure – construction, maintenance and preservation.  The next statewide transportation investment package is on the horizon. Something on which we’ll continue to work closely with the Chamber and our other Transportation Partnership partners.</a:t>
            </a:r>
            <a:endParaRPr lang="en-US" dirty="0"/>
          </a:p>
        </p:txBody>
      </p:sp>
      <p:sp>
        <p:nvSpPr>
          <p:cNvPr id="4" name="Slide Number Placeholder 3"/>
          <p:cNvSpPr>
            <a:spLocks noGrp="1"/>
          </p:cNvSpPr>
          <p:nvPr>
            <p:ph type="sldNum" sz="quarter" idx="10"/>
          </p:nvPr>
        </p:nvSpPr>
        <p:spPr/>
        <p:txBody>
          <a:bodyPr/>
          <a:lstStyle/>
          <a:p>
            <a:fld id="{8CF07485-60B9-4EEE-83F7-7BBF27EEA84A}"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Lastly, the cost benchmarks.  As I said earlier, we aren’t pushing for Washington to be the cheapest state in the nation, but we can’t keep coming in among the 10 most expensive either.  </a:t>
            </a:r>
          </a:p>
          <a:p>
            <a:endParaRPr lang="en-US" dirty="0"/>
          </a:p>
          <a:p>
            <a:r>
              <a:rPr lang="en-US" dirty="0" smtClean="0"/>
              <a:t>The legislature made progress this year with unemployment insurance reform – capping the social tax and avoiding another round of double-digit increases on employers.  We’re hopeful we’ll see the positive impacts of that legislation move the needle on this cost metric.  In the short run, it’ll go a long way to improve employer confidence and competitiveness.</a:t>
            </a:r>
          </a:p>
          <a:p>
            <a:endParaRPr lang="en-US" dirty="0"/>
          </a:p>
          <a:p>
            <a:r>
              <a:rPr lang="en-US" dirty="0" smtClean="0"/>
              <a:t>We’re still working hard in Olympia to make commensurate progress on workers’ compensation reform, namely, allowing for voluntary settlements options.  This is the only proposal out there that will reduce the long-term cost curve. </a:t>
            </a:r>
          </a:p>
          <a:p>
            <a:endParaRPr lang="en-US" dirty="0"/>
          </a:p>
          <a:p>
            <a:r>
              <a:rPr lang="en-US" dirty="0" smtClean="0"/>
              <a:t>Lastly, Washington is in a three-way tie for 38</a:t>
            </a:r>
            <a:r>
              <a:rPr lang="en-US" baseline="30000" dirty="0" smtClean="0"/>
              <a:t>th</a:t>
            </a:r>
            <a:r>
              <a:rPr lang="en-US" dirty="0" smtClean="0"/>
              <a:t> when assessed on the business tax burden.  We’re not among the 10 most expensive states—which is good—but we are right on the edge.</a:t>
            </a:r>
            <a:endParaRPr lang="en-US" dirty="0"/>
          </a:p>
        </p:txBody>
      </p:sp>
      <p:sp>
        <p:nvSpPr>
          <p:cNvPr id="4" name="Slide Number Placeholder 3"/>
          <p:cNvSpPr>
            <a:spLocks noGrp="1"/>
          </p:cNvSpPr>
          <p:nvPr>
            <p:ph type="sldNum" sz="quarter" idx="10"/>
          </p:nvPr>
        </p:nvSpPr>
        <p:spPr/>
        <p:txBody>
          <a:bodyPr/>
          <a:lstStyle/>
          <a:p>
            <a:fld id="{8CF07485-60B9-4EEE-83F7-7BBF27EEA84A}"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40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25A5B-8D16-4FD7-9FAE-3B82C283CC9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waroundtable.com/benchmarks/index.html"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C3F416CD-67A3-4CF0-A210-F6AF31AC147F}" type="datetimeFigureOut">
              <a:rPr lang="en-US" smtClean="0"/>
              <a:pPr/>
              <a:t>11/23/2011</a:t>
            </a:fld>
            <a:endParaRPr lang="en-US" dirty="0"/>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kumimoji="0"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11/23/2011</a:t>
            </a:fld>
            <a:endParaRPr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11/23/2011</a:t>
            </a:fld>
            <a:endParaRPr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C35123-CF97-448E-8E3C-F5D31636D96C}" type="datetimeFigureOut">
              <a:rPr lang="en-US" smtClean="0"/>
              <a:pPr/>
              <a:t>11/23/2011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36345BB2-1BEE-495F-BDE6-BA5165A56ED3}" type="slidenum">
              <a:rPr lang="en-US" smtClean="0"/>
              <a:pPr/>
              <a:t>‹#›</a:t>
            </a:fld>
            <a:endParaRPr lang="en-US" dirty="0"/>
          </a:p>
        </p:txBody>
      </p:sp>
      <p:pic>
        <p:nvPicPr>
          <p:cNvPr id="10" name="Picture 2" descr="Olympia, WA Capitol Building">
            <a:hlinkClick r:id="rId2"/>
          </p:cNvPr>
          <p:cNvPicPr>
            <a:picLocks noChangeAspect="1" noChangeArrowheads="1"/>
          </p:cNvPicPr>
          <p:nvPr userDrawn="1"/>
        </p:nvPicPr>
        <p:blipFill>
          <a:blip r:embed="rId3" cstate="print"/>
          <a:srcRect/>
          <a:stretch>
            <a:fillRect/>
          </a:stretch>
        </p:blipFill>
        <p:spPr bwMode="auto">
          <a:xfrm>
            <a:off x="0" y="0"/>
            <a:ext cx="9144000" cy="1609726"/>
          </a:xfrm>
          <a:prstGeom prst="rect">
            <a:avLst/>
          </a:prstGeom>
          <a:noFill/>
        </p:spPr>
      </p:pic>
      <p:sp>
        <p:nvSpPr>
          <p:cNvPr id="11" name="TextBox 10"/>
          <p:cNvSpPr txBox="1"/>
          <p:nvPr userDrawn="1"/>
        </p:nvSpPr>
        <p:spPr>
          <a:xfrm>
            <a:off x="0" y="1153180"/>
            <a:ext cx="9144000" cy="523220"/>
          </a:xfrm>
          <a:prstGeom prst="rect">
            <a:avLst/>
          </a:prstGeom>
          <a:solidFill>
            <a:srgbClr val="336699"/>
          </a:solidFill>
        </p:spPr>
        <p:txBody>
          <a:bodyPr wrap="square" rtlCol="0">
            <a:spAutoFit/>
          </a:bodyPr>
          <a:lstStyle/>
          <a:p>
            <a:pPr algn="ctr"/>
            <a:r>
              <a:rPr lang="en-US" sz="2800" dirty="0" smtClean="0">
                <a:solidFill>
                  <a:schemeClr val="bg1"/>
                </a:solidFill>
                <a:latin typeface="Times New Roman" pitchFamily="18" charset="0"/>
                <a:cs typeface="Times New Roman" pitchFamily="18" charset="0"/>
              </a:rPr>
              <a:t>BENCHMARKS </a:t>
            </a:r>
            <a:r>
              <a:rPr lang="en-US" sz="2800" i="1" dirty="0" smtClean="0">
                <a:solidFill>
                  <a:schemeClr val="bg1"/>
                </a:solidFill>
                <a:latin typeface="Times New Roman" pitchFamily="18" charset="0"/>
                <a:cs typeface="Times New Roman" pitchFamily="18" charset="0"/>
              </a:rPr>
              <a:t>for a </a:t>
            </a:r>
            <a:r>
              <a:rPr lang="en-US" sz="2800" dirty="0" smtClean="0">
                <a:solidFill>
                  <a:schemeClr val="bg1"/>
                </a:solidFill>
                <a:latin typeface="Times New Roman" pitchFamily="18" charset="0"/>
                <a:cs typeface="Times New Roman" pitchFamily="18" charset="0"/>
              </a:rPr>
              <a:t>BETTER WASHINGTON </a:t>
            </a:r>
            <a:endParaRPr lang="en-US" sz="2800" dirty="0">
              <a:solidFill>
                <a:schemeClr val="bg1"/>
              </a:solidFill>
              <a:latin typeface="Times New Roman" pitchFamily="18" charset="0"/>
              <a:cs typeface="Times New Roman"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11/23/2011</a:t>
            </a:fld>
            <a:endParaRPr lang="en-US" dirty="0"/>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kumimoji="0"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11/23/2011</a:t>
            </a:fld>
            <a:endParaRPr lang="en-US" dirty="0"/>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kumimoji="0"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524000"/>
            <a:ext cx="4038600" cy="5251387"/>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524000"/>
            <a:ext cx="4038600" cy="5251387"/>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F416CD-67A3-4CF0-A210-F6AF31AC147F}" type="datetimeFigureOut">
              <a:rPr lang="en-US" smtClean="0"/>
              <a:pPr/>
              <a:t>11/23/2011</a:t>
            </a:fld>
            <a:endParaRPr lang="en-US" dirty="0"/>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441451"/>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1441451"/>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1905000"/>
            <a:ext cx="4041648" cy="45720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1905000"/>
            <a:ext cx="4041775" cy="45720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lgn="l" eaLnBrk="1" latinLnBrk="0" hangingPunct="1"/>
            <a:fld id="{C3F416CD-67A3-4CF0-A210-F6AF31AC147F}" type="datetimeFigureOut">
              <a:rPr lang="en-US" smtClean="0"/>
              <a:pPr algn="l" eaLnBrk="1" latinLnBrk="0" hangingPunct="1"/>
              <a:t>11/23/2011</a:t>
            </a:fld>
            <a:endParaRPr lang="en-US" dirty="0"/>
          </a:p>
        </p:txBody>
      </p:sp>
      <p:sp>
        <p:nvSpPr>
          <p:cNvPr id="27" name="Slide Number Placeholder 26"/>
          <p:cNvSpPr>
            <a:spLocks noGrp="1"/>
          </p:cNvSpPr>
          <p:nvPr>
            <p:ph type="sldNum" sz="quarter" idx="11"/>
          </p:nvPr>
        </p:nvSpPr>
        <p:spPr/>
        <p:txBody>
          <a:bodyPr rtlCol="0"/>
          <a:lstStyle/>
          <a:p>
            <a:pPr algn="r" eaLnBrk="1" latinLnBrk="0" hangingPunct="1"/>
            <a:fld id="{96652B35-718D-4E28-AFEB-B694A3B357E8}" type="slidenum">
              <a:rPr kumimoji="0" lang="en-US" smtClean="0"/>
              <a:pPr algn="r" eaLnBrk="1" latinLnBrk="0" hangingPunct="1"/>
              <a:t>‹#›</a:t>
            </a:fld>
            <a:endParaRPr kumimoji="0" lang="en-US" dirty="0"/>
          </a:p>
        </p:txBody>
      </p:sp>
      <p:sp>
        <p:nvSpPr>
          <p:cNvPr id="10" name="Title 1"/>
          <p:cNvSpPr>
            <a:spLocks noGrp="1"/>
          </p:cNvSpPr>
          <p:nvPr>
            <p:ph type="title"/>
          </p:nvPr>
        </p:nvSpPr>
        <p:spPr>
          <a:xfrm>
            <a:off x="457200" y="609600"/>
            <a:ext cx="8229600" cy="762000"/>
          </a:xfrm>
        </p:spPr>
        <p:txBody>
          <a:bodyPr/>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848600" y="6172200"/>
            <a:ext cx="957264" cy="457200"/>
          </a:xfrm>
        </p:spPr>
        <p:txBody>
          <a:bodyPr/>
          <a:lstStyle/>
          <a:p>
            <a:fld id="{C3F416CD-67A3-4CF0-A210-F6AF31AC147F}" type="datetimeFigureOut">
              <a:rPr lang="en-US" smtClean="0"/>
              <a:pPr/>
              <a:t>11/23/2011</a:t>
            </a:fld>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96652B35-718D-4E28-AFEB-B694A3B357E8}" type="slidenum">
              <a:rPr kumimoji="0" lang="en-US" smtClean="0"/>
              <a:pPr/>
              <a:t>‹#›</a:t>
            </a:fld>
            <a:endParaRPr kumimoji="0" lang="en-US" dirty="0"/>
          </a:p>
        </p:txBody>
      </p:sp>
      <p:sp>
        <p:nvSpPr>
          <p:cNvPr id="7" name="Title 1"/>
          <p:cNvSpPr>
            <a:spLocks noGrp="1"/>
          </p:cNvSpPr>
          <p:nvPr>
            <p:ph type="title"/>
          </p:nvPr>
        </p:nvSpPr>
        <p:spPr>
          <a:xfrm>
            <a:off x="457200" y="609600"/>
            <a:ext cx="8229600" cy="762000"/>
          </a:xfrm>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416CD-67A3-4CF0-A210-F6AF31AC147F}" type="datetimeFigureOut">
              <a:rPr lang="en-US" smtClean="0"/>
              <a:pPr/>
              <a:t>11/23/2011</a:t>
            </a:fld>
            <a:endParaRPr lang="en-US" dirty="0"/>
          </a:p>
        </p:txBody>
      </p:sp>
      <p:sp>
        <p:nvSpPr>
          <p:cNvPr id="4" name="Slide Number Placeholder 3"/>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F416CD-67A3-4CF0-A210-F6AF31AC147F}" type="datetimeFigureOut">
              <a:rPr lang="en-US" smtClean="0"/>
              <a:pPr/>
              <a:t>11/23/2011</a:t>
            </a:fld>
            <a:endParaRPr lang="en-US" dirty="0"/>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kumimoji="0" lang="en-US" dirty="0"/>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F416CD-67A3-4CF0-A210-F6AF31AC147F}" type="datetimeFigureOut">
              <a:rPr lang="en-US" smtClean="0"/>
              <a:pPr/>
              <a:t>11/23/2011</a:t>
            </a:fld>
            <a:endParaRPr lang="en-US" dirty="0"/>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609600"/>
            <a:ext cx="8229600" cy="7620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524000"/>
            <a:ext cx="8229600" cy="49530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7924800" y="6477000"/>
            <a:ext cx="957264" cy="3810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11/23/2011</a:t>
            </a:fld>
            <a:endParaRPr lang="en-US" sz="800" dirty="0">
              <a:solidFill>
                <a:schemeClr val="accent2"/>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hyperlink" Target="http://www.waroundtable.com/benchmarks/index.html" TargetMode="External"/><Relationship Id="rId5" Type="http://schemas.openxmlformats.org/officeDocument/2006/relationships/image" Target="../media/image23.jpeg"/><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hyperlink" Target="http://www.waroundtable.com/benchmarks/index.html" TargetMode="External"/><Relationship Id="rId5" Type="http://schemas.openxmlformats.org/officeDocument/2006/relationships/image" Target="../media/image26.jpeg"/><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hyperlink" Target="http://www.waroundtable.com/benchmarks/index.html" TargetMode="External"/><Relationship Id="rId5" Type="http://schemas.openxmlformats.org/officeDocument/2006/relationships/image" Target="../media/image29.jpeg"/><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hyperlink" Target="http://www.waroundtable.com/benchmarks/index.html" TargetMode="External"/><Relationship Id="rId5" Type="http://schemas.openxmlformats.org/officeDocument/2006/relationships/image" Target="../media/image32.jpeg"/><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Navigating the New Normal in Washington State</a:t>
            </a:r>
            <a:endParaRPr lang="en-US" dirty="0"/>
          </a:p>
        </p:txBody>
      </p:sp>
      <p:sp>
        <p:nvSpPr>
          <p:cNvPr id="3" name="Subtitle 2"/>
          <p:cNvSpPr>
            <a:spLocks noGrp="1"/>
          </p:cNvSpPr>
          <p:nvPr>
            <p:ph type="subTitle" idx="1"/>
          </p:nvPr>
        </p:nvSpPr>
        <p:spPr>
          <a:xfrm>
            <a:off x="457200" y="3899938"/>
            <a:ext cx="5334000" cy="2119862"/>
          </a:xfrm>
        </p:spPr>
        <p:txBody>
          <a:bodyPr>
            <a:normAutofit/>
          </a:bodyPr>
          <a:lstStyle/>
          <a:p>
            <a:r>
              <a:rPr lang="en-US" dirty="0" smtClean="0"/>
              <a:t>NMTA Conference</a:t>
            </a:r>
          </a:p>
          <a:p>
            <a:r>
              <a:rPr lang="en-US" dirty="0" smtClean="0"/>
              <a:t>November 9, 2011</a:t>
            </a:r>
          </a:p>
          <a:p>
            <a:endParaRPr lang="en-US" dirty="0" smtClean="0"/>
          </a:p>
          <a:p>
            <a:r>
              <a:rPr lang="en-US" dirty="0" smtClean="0"/>
              <a:t>Steve Mullin</a:t>
            </a:r>
          </a:p>
          <a:p>
            <a:r>
              <a:rPr lang="en-US" dirty="0" smtClean="0"/>
              <a:t>President, Washington Roundtable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Deepest &amp; most persistent employment decline since WWII</a:t>
            </a:r>
            <a:endParaRPr lang="en-US" dirty="0"/>
          </a:p>
        </p:txBody>
      </p:sp>
      <p:graphicFrame>
        <p:nvGraphicFramePr>
          <p:cNvPr id="4" name="Chart 3"/>
          <p:cNvGraphicFramePr>
            <a:graphicFrameLocks noGrp="1"/>
          </p:cNvGraphicFramePr>
          <p:nvPr/>
        </p:nvGraphicFramePr>
        <p:xfrm>
          <a:off x="457200" y="1447800"/>
          <a:ext cx="8153400" cy="5181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WA’s worst downturn in non-residential construction in 30 years</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1219200" y="1600200"/>
            <a:ext cx="7029450" cy="4945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Single-family home prices continue to decline</a:t>
            </a: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1839843" y="1447800"/>
            <a:ext cx="7304157" cy="5162550"/>
          </a:xfrm>
          <a:prstGeom prst="rect">
            <a:avLst/>
          </a:prstGeom>
          <a:noFill/>
          <a:ln w="9525">
            <a:noFill/>
            <a:miter lim="800000"/>
            <a:headEnd/>
            <a:tailEnd/>
          </a:ln>
        </p:spPr>
      </p:pic>
      <p:sp>
        <p:nvSpPr>
          <p:cNvPr id="4" name="TextBox 3"/>
          <p:cNvSpPr txBox="1"/>
          <p:nvPr/>
        </p:nvSpPr>
        <p:spPr>
          <a:xfrm>
            <a:off x="152400" y="2133600"/>
            <a:ext cx="1828800" cy="1631216"/>
          </a:xfrm>
          <a:prstGeom prst="rect">
            <a:avLst/>
          </a:prstGeom>
          <a:noFill/>
        </p:spPr>
        <p:txBody>
          <a:bodyPr wrap="square" rtlCol="0">
            <a:spAutoFit/>
          </a:bodyPr>
          <a:lstStyle/>
          <a:p>
            <a:r>
              <a:rPr lang="en-US" sz="2000" b="1" u="sng" dirty="0" smtClean="0"/>
              <a:t>Aug. 2011</a:t>
            </a:r>
          </a:p>
          <a:p>
            <a:r>
              <a:rPr lang="en-US" sz="2000" dirty="0" smtClean="0"/>
              <a:t>US down 3.9%</a:t>
            </a:r>
          </a:p>
          <a:p>
            <a:endParaRPr lang="en-US" sz="2000" dirty="0" smtClean="0"/>
          </a:p>
          <a:p>
            <a:r>
              <a:rPr lang="en-US" sz="2000" dirty="0" smtClean="0"/>
              <a:t>Seattle down 6.1%.</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458200" cy="762000"/>
          </a:xfrm>
        </p:spPr>
        <p:txBody>
          <a:bodyPr/>
          <a:lstStyle/>
          <a:p>
            <a:r>
              <a:rPr lang="en-US" dirty="0" smtClean="0"/>
              <a:t>More foreclosures can be expected</a:t>
            </a:r>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1905000" y="1361508"/>
            <a:ext cx="7239000" cy="5168729"/>
          </a:xfrm>
          <a:prstGeom prst="rect">
            <a:avLst/>
          </a:prstGeom>
          <a:noFill/>
          <a:ln w="9525">
            <a:noFill/>
            <a:miter lim="800000"/>
            <a:headEnd/>
            <a:tailEnd/>
          </a:ln>
        </p:spPr>
      </p:pic>
      <p:sp>
        <p:nvSpPr>
          <p:cNvPr id="4" name="TextBox 3"/>
          <p:cNvSpPr txBox="1"/>
          <p:nvPr/>
        </p:nvSpPr>
        <p:spPr>
          <a:xfrm>
            <a:off x="152400" y="2133600"/>
            <a:ext cx="1828800" cy="2923877"/>
          </a:xfrm>
          <a:prstGeom prst="rect">
            <a:avLst/>
          </a:prstGeom>
          <a:noFill/>
        </p:spPr>
        <p:txBody>
          <a:bodyPr wrap="square" rtlCol="0">
            <a:spAutoFit/>
          </a:bodyPr>
          <a:lstStyle/>
          <a:p>
            <a:r>
              <a:rPr lang="en-US" sz="2000" b="1" u="sng" dirty="0" smtClean="0"/>
              <a:t>WA Rank:</a:t>
            </a:r>
          </a:p>
          <a:p>
            <a:r>
              <a:rPr lang="en-US" sz="2000" dirty="0" smtClean="0"/>
              <a:t>2011Q1: 23</a:t>
            </a:r>
          </a:p>
          <a:p>
            <a:r>
              <a:rPr lang="en-US" sz="2000" dirty="0" smtClean="0"/>
              <a:t>2011Q2: 23</a:t>
            </a:r>
          </a:p>
          <a:p>
            <a:endParaRPr lang="en-US" sz="2400" dirty="0" smtClean="0"/>
          </a:p>
          <a:p>
            <a:r>
              <a:rPr lang="en-US" sz="2000" dirty="0" smtClean="0"/>
              <a:t>Seriously delinquent = 90+ days past due or in foreclosure.</a:t>
            </a: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304800" y="609600"/>
            <a:ext cx="8610600" cy="10668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mj-lt"/>
                <a:ea typeface="+mj-ea"/>
                <a:cs typeface="+mj-cs"/>
              </a:rPr>
              <a:t>Reasons for optimism…</a:t>
            </a:r>
            <a:br>
              <a:rPr kumimoji="0" lang="en-US" sz="2800" b="0" i="0" u="none" strike="noStrike" kern="1200" cap="none" spc="0" normalizeH="0" baseline="0" noProof="0" dirty="0" smtClean="0">
                <a:ln>
                  <a:noFill/>
                </a:ln>
                <a:solidFill>
                  <a:schemeClr val="tx2"/>
                </a:solidFill>
                <a:effectLst/>
                <a:uLnTx/>
                <a:uFillTx/>
                <a:latin typeface="+mj-lt"/>
                <a:ea typeface="+mj-ea"/>
                <a:cs typeface="+mj-cs"/>
              </a:rPr>
            </a:br>
            <a:r>
              <a:rPr kumimoji="0" lang="en-US" sz="2800" b="0" i="0" u="none" strike="noStrike" kern="1200" cap="none" spc="0" normalizeH="0" baseline="0" noProof="0" dirty="0" smtClean="0">
                <a:ln>
                  <a:noFill/>
                </a:ln>
                <a:solidFill>
                  <a:schemeClr val="tx2"/>
                </a:solidFill>
                <a:effectLst/>
                <a:uLnTx/>
                <a:uFillTx/>
                <a:latin typeface="+mj-lt"/>
                <a:ea typeface="+mj-ea"/>
                <a:cs typeface="+mj-cs"/>
              </a:rPr>
              <a:t>Boeing has over 7 years of commercial orders on its books</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pic>
        <p:nvPicPr>
          <p:cNvPr id="9218" name="Picture 2"/>
          <p:cNvPicPr>
            <a:picLocks noChangeAspect="1" noChangeArrowheads="1"/>
          </p:cNvPicPr>
          <p:nvPr/>
        </p:nvPicPr>
        <p:blipFill>
          <a:blip r:embed="rId3" cstate="print"/>
          <a:srcRect/>
          <a:stretch>
            <a:fillRect/>
          </a:stretch>
        </p:blipFill>
        <p:spPr bwMode="auto">
          <a:xfrm>
            <a:off x="1752600" y="1685888"/>
            <a:ext cx="7019925" cy="4889364"/>
          </a:xfrm>
          <a:prstGeom prst="rect">
            <a:avLst/>
          </a:prstGeom>
          <a:noFill/>
          <a:ln w="9525">
            <a:noFill/>
            <a:miter lim="800000"/>
            <a:headEnd/>
            <a:tailEnd/>
          </a:ln>
        </p:spPr>
      </p:pic>
      <p:sp>
        <p:nvSpPr>
          <p:cNvPr id="7" name="TextBox 6"/>
          <p:cNvSpPr txBox="1"/>
          <p:nvPr/>
        </p:nvSpPr>
        <p:spPr>
          <a:xfrm>
            <a:off x="304800" y="2873276"/>
            <a:ext cx="1295400" cy="1323439"/>
          </a:xfrm>
          <a:prstGeom prst="rect">
            <a:avLst/>
          </a:prstGeom>
          <a:noFill/>
        </p:spPr>
        <p:txBody>
          <a:bodyPr wrap="square" rtlCol="0">
            <a:spAutoFit/>
          </a:bodyPr>
          <a:lstStyle/>
          <a:p>
            <a:r>
              <a:rPr lang="en-US" sz="1600" dirty="0" smtClean="0"/>
              <a:t>Excludes military’s new refueling tanker.</a:t>
            </a:r>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304800" y="609600"/>
            <a:ext cx="8610600" cy="10668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mj-lt"/>
                <a:ea typeface="+mj-ea"/>
                <a:cs typeface="+mj-cs"/>
              </a:rPr>
              <a:t>Reasons for optimism…</a:t>
            </a:r>
            <a:br>
              <a:rPr kumimoji="0" lang="en-US" sz="2800" b="0" i="0" u="none" strike="noStrike" kern="1200" cap="none" spc="0" normalizeH="0" baseline="0" noProof="0" dirty="0" smtClean="0">
                <a:ln>
                  <a:noFill/>
                </a:ln>
                <a:solidFill>
                  <a:schemeClr val="tx2"/>
                </a:solidFill>
                <a:effectLst/>
                <a:uLnTx/>
                <a:uFillTx/>
                <a:latin typeface="+mj-lt"/>
                <a:ea typeface="+mj-ea"/>
                <a:cs typeface="+mj-cs"/>
              </a:rPr>
            </a:br>
            <a:r>
              <a:rPr kumimoji="0" lang="en-US" sz="2800" b="0" i="0" u="none" strike="noStrike" kern="1200" cap="none" spc="0" normalizeH="0" baseline="0" noProof="0" dirty="0" smtClean="0">
                <a:ln>
                  <a:noFill/>
                </a:ln>
                <a:solidFill>
                  <a:schemeClr val="tx2"/>
                </a:solidFill>
                <a:effectLst/>
                <a:uLnTx/>
                <a:uFillTx/>
                <a:latin typeface="+mj-lt"/>
                <a:ea typeface="+mj-ea"/>
                <a:cs typeface="+mj-cs"/>
              </a:rPr>
              <a:t>Software</a:t>
            </a:r>
            <a:r>
              <a:rPr kumimoji="0" lang="en-US" sz="2800" b="0" i="0" u="none" strike="noStrike" kern="1200" cap="none" spc="0" normalizeH="0" noProof="0" dirty="0" smtClean="0">
                <a:ln>
                  <a:noFill/>
                </a:ln>
                <a:solidFill>
                  <a:schemeClr val="tx2"/>
                </a:solidFill>
                <a:effectLst/>
                <a:uLnTx/>
                <a:uFillTx/>
                <a:latin typeface="+mj-lt"/>
                <a:ea typeface="+mj-ea"/>
                <a:cs typeface="+mj-cs"/>
              </a:rPr>
              <a:t> publishing employment is growing</a:t>
            </a:r>
            <a:endParaRPr kumimoji="0" lang="en-US" sz="2800" b="0" i="0" u="none" strike="noStrike" kern="1200" cap="none" spc="0" normalizeH="0" baseline="0" noProof="0" dirty="0">
              <a:ln>
                <a:noFill/>
              </a:ln>
              <a:solidFill>
                <a:schemeClr val="tx2"/>
              </a:solidFill>
              <a:effectLst/>
              <a:uLnTx/>
              <a:uFillTx/>
              <a:latin typeface="+mj-lt"/>
              <a:ea typeface="+mj-ea"/>
              <a:cs typeface="+mj-cs"/>
            </a:endParaRPr>
          </a:p>
        </p:txBody>
      </p:sp>
      <p:pic>
        <p:nvPicPr>
          <p:cNvPr id="10242" name="Picture 2"/>
          <p:cNvPicPr>
            <a:picLocks noChangeAspect="1" noChangeArrowheads="1"/>
          </p:cNvPicPr>
          <p:nvPr/>
        </p:nvPicPr>
        <p:blipFill>
          <a:blip r:embed="rId3" cstate="print"/>
          <a:srcRect/>
          <a:stretch>
            <a:fillRect/>
          </a:stretch>
        </p:blipFill>
        <p:spPr bwMode="auto">
          <a:xfrm>
            <a:off x="1295400" y="1676400"/>
            <a:ext cx="7238999" cy="496187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609600"/>
            <a:ext cx="8610600" cy="1066800"/>
          </a:xfrm>
        </p:spPr>
        <p:txBody>
          <a:bodyPr>
            <a:noAutofit/>
          </a:bodyPr>
          <a:lstStyle/>
          <a:p>
            <a:r>
              <a:rPr lang="en-US" sz="2800" dirty="0" smtClean="0"/>
              <a:t>Reasons for optimism…</a:t>
            </a:r>
            <a:br>
              <a:rPr lang="en-US" sz="2800" dirty="0" smtClean="0"/>
            </a:br>
            <a:r>
              <a:rPr lang="en-US" sz="2800" dirty="0" smtClean="0"/>
              <a:t>WA employment will recover slightly faster than US</a:t>
            </a:r>
            <a:endParaRPr lang="en-US" sz="2800" dirty="0"/>
          </a:p>
        </p:txBody>
      </p:sp>
      <p:pic>
        <p:nvPicPr>
          <p:cNvPr id="1026" name="Picture 2"/>
          <p:cNvPicPr>
            <a:picLocks noChangeAspect="1" noChangeArrowheads="1"/>
          </p:cNvPicPr>
          <p:nvPr/>
        </p:nvPicPr>
        <p:blipFill>
          <a:blip r:embed="rId3" cstate="print"/>
          <a:srcRect/>
          <a:stretch>
            <a:fillRect/>
          </a:stretch>
        </p:blipFill>
        <p:spPr bwMode="auto">
          <a:xfrm>
            <a:off x="2057401" y="1752600"/>
            <a:ext cx="6934199" cy="4799498"/>
          </a:xfrm>
          <a:prstGeom prst="rect">
            <a:avLst/>
          </a:prstGeom>
          <a:noFill/>
          <a:ln w="9525">
            <a:noFill/>
            <a:miter lim="800000"/>
            <a:headEnd/>
            <a:tailEnd/>
          </a:ln>
        </p:spPr>
      </p:pic>
      <p:sp>
        <p:nvSpPr>
          <p:cNvPr id="4" name="TextBox 3"/>
          <p:cNvSpPr txBox="1"/>
          <p:nvPr/>
        </p:nvSpPr>
        <p:spPr>
          <a:xfrm>
            <a:off x="304800" y="1828800"/>
            <a:ext cx="1752600" cy="4031873"/>
          </a:xfrm>
          <a:prstGeom prst="rect">
            <a:avLst/>
          </a:prstGeom>
          <a:noFill/>
        </p:spPr>
        <p:txBody>
          <a:bodyPr wrap="square" rtlCol="0">
            <a:spAutoFit/>
          </a:bodyPr>
          <a:lstStyle/>
          <a:p>
            <a:r>
              <a:rPr lang="en-US" sz="1600" b="1" u="sng" dirty="0" smtClean="0"/>
              <a:t>ERFC:</a:t>
            </a:r>
          </a:p>
          <a:p>
            <a:r>
              <a:rPr lang="en-US" sz="1600" dirty="0" smtClean="0"/>
              <a:t>WA employment peaked 1 month after U.S. (Feb. 2008 v. Jan. 2008)</a:t>
            </a:r>
          </a:p>
          <a:p>
            <a:endParaRPr lang="en-US" sz="1600" dirty="0" smtClean="0"/>
          </a:p>
          <a:p>
            <a:r>
              <a:rPr lang="en-US" sz="1600" dirty="0" smtClean="0"/>
              <a:t>Both WA &amp; the U.S. reached a trough in Feb. 2010.</a:t>
            </a:r>
          </a:p>
          <a:p>
            <a:endParaRPr lang="en-US" sz="1600" dirty="0" smtClean="0"/>
          </a:p>
          <a:p>
            <a:r>
              <a:rPr lang="en-US" sz="1600" dirty="0" smtClean="0"/>
              <a:t>Both WA &amp; U.S. won’t reach their previous peak until after 2013.</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609600"/>
            <a:ext cx="8686800" cy="1066800"/>
          </a:xfrm>
        </p:spPr>
        <p:txBody>
          <a:bodyPr>
            <a:noAutofit/>
          </a:bodyPr>
          <a:lstStyle/>
          <a:p>
            <a:r>
              <a:rPr lang="en-US" sz="2700" dirty="0" smtClean="0"/>
              <a:t>Reasons for optimism…</a:t>
            </a:r>
            <a:br>
              <a:rPr lang="en-US" sz="2700" dirty="0" smtClean="0"/>
            </a:br>
            <a:r>
              <a:rPr lang="en-US" sz="2700" dirty="0" smtClean="0"/>
              <a:t>WA personal income will recover slightly faster than US</a:t>
            </a:r>
            <a:endParaRPr lang="en-US" sz="2700" dirty="0"/>
          </a:p>
        </p:txBody>
      </p:sp>
      <p:pic>
        <p:nvPicPr>
          <p:cNvPr id="3074" name="Picture 2"/>
          <p:cNvPicPr>
            <a:picLocks noChangeAspect="1" noChangeArrowheads="1"/>
          </p:cNvPicPr>
          <p:nvPr/>
        </p:nvPicPr>
        <p:blipFill>
          <a:blip r:embed="rId3" cstate="print"/>
          <a:srcRect/>
          <a:stretch>
            <a:fillRect/>
          </a:stretch>
        </p:blipFill>
        <p:spPr bwMode="auto">
          <a:xfrm>
            <a:off x="990600" y="1698830"/>
            <a:ext cx="7543800" cy="500743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228600" y="609600"/>
            <a:ext cx="8686800" cy="10668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0" i="0" u="none" strike="noStrike" kern="1200" cap="none" spc="0" normalizeH="0" baseline="0" noProof="0" dirty="0" smtClean="0">
                <a:ln>
                  <a:noFill/>
                </a:ln>
                <a:solidFill>
                  <a:schemeClr val="tx2"/>
                </a:solidFill>
                <a:effectLst/>
                <a:uLnTx/>
                <a:uFillTx/>
                <a:latin typeface="+mj-lt"/>
                <a:ea typeface="+mj-ea"/>
                <a:cs typeface="+mj-cs"/>
              </a:rPr>
              <a:t>Reasons for optimism…</a:t>
            </a:r>
            <a:br>
              <a:rPr kumimoji="0" lang="en-US" sz="2700" b="0" i="0" u="none" strike="noStrike" kern="1200" cap="none" spc="0" normalizeH="0" baseline="0" noProof="0" dirty="0" smtClean="0">
                <a:ln>
                  <a:noFill/>
                </a:ln>
                <a:solidFill>
                  <a:schemeClr val="tx2"/>
                </a:solidFill>
                <a:effectLst/>
                <a:uLnTx/>
                <a:uFillTx/>
                <a:latin typeface="+mj-lt"/>
                <a:ea typeface="+mj-ea"/>
                <a:cs typeface="+mj-cs"/>
              </a:rPr>
            </a:br>
            <a:r>
              <a:rPr kumimoji="0" lang="en-US" sz="2700" b="0" i="0" u="none" strike="noStrike" kern="1200" cap="none" spc="0" normalizeH="0" baseline="0" noProof="0" dirty="0" smtClean="0">
                <a:ln>
                  <a:noFill/>
                </a:ln>
                <a:solidFill>
                  <a:schemeClr val="tx2"/>
                </a:solidFill>
                <a:effectLst/>
                <a:uLnTx/>
                <a:uFillTx/>
                <a:latin typeface="+mj-lt"/>
                <a:ea typeface="+mj-ea"/>
                <a:cs typeface="+mj-cs"/>
              </a:rPr>
              <a:t>WA export growth is strong and will help state outperform in the recovery</a:t>
            </a:r>
            <a:endParaRPr kumimoji="0" lang="en-US" sz="2700" b="0" i="0" u="none" strike="noStrike" kern="1200" cap="none" spc="0" normalizeH="0" baseline="0" noProof="0" dirty="0">
              <a:ln>
                <a:noFill/>
              </a:ln>
              <a:solidFill>
                <a:schemeClr val="tx2"/>
              </a:solidFill>
              <a:effectLst/>
              <a:uLnTx/>
              <a:uFillTx/>
              <a:latin typeface="+mj-lt"/>
              <a:ea typeface="+mj-ea"/>
              <a:cs typeface="+mj-cs"/>
            </a:endParaRPr>
          </a:p>
        </p:txBody>
      </p:sp>
      <p:pic>
        <p:nvPicPr>
          <p:cNvPr id="11266" name="Picture 2"/>
          <p:cNvPicPr>
            <a:picLocks noChangeAspect="1" noChangeArrowheads="1"/>
          </p:cNvPicPr>
          <p:nvPr/>
        </p:nvPicPr>
        <p:blipFill>
          <a:blip r:embed="rId3" cstate="print"/>
          <a:srcRect/>
          <a:stretch>
            <a:fillRect/>
          </a:stretch>
        </p:blipFill>
        <p:spPr bwMode="auto">
          <a:xfrm>
            <a:off x="1828800" y="1943986"/>
            <a:ext cx="6934200" cy="4837814"/>
          </a:xfrm>
          <a:prstGeom prst="rect">
            <a:avLst/>
          </a:prstGeom>
          <a:noFill/>
          <a:ln w="9525">
            <a:noFill/>
            <a:miter lim="800000"/>
            <a:headEnd/>
            <a:tailEnd/>
          </a:ln>
        </p:spPr>
      </p:pic>
      <p:sp>
        <p:nvSpPr>
          <p:cNvPr id="6" name="TextBox 5"/>
          <p:cNvSpPr txBox="1"/>
          <p:nvPr/>
        </p:nvSpPr>
        <p:spPr>
          <a:xfrm>
            <a:off x="304800" y="2873276"/>
            <a:ext cx="1295400" cy="1323439"/>
          </a:xfrm>
          <a:prstGeom prst="rect">
            <a:avLst/>
          </a:prstGeom>
          <a:noFill/>
        </p:spPr>
        <p:txBody>
          <a:bodyPr wrap="square" rtlCol="0">
            <a:spAutoFit/>
          </a:bodyPr>
          <a:lstStyle/>
          <a:p>
            <a:r>
              <a:rPr lang="en-US" sz="1600" dirty="0" smtClean="0"/>
              <a:t>Total exports were up 31.5% y/y in Q2.</a:t>
            </a:r>
            <a:endParaRPr 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Washington:</a:t>
            </a:r>
            <a:br>
              <a:rPr lang="en-US" u="sng" dirty="0" smtClean="0"/>
            </a:br>
            <a:r>
              <a:rPr lang="en-US" dirty="0" smtClean="0"/>
              <a:t>Real per capita general fund state revenue</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564378" y="1676400"/>
            <a:ext cx="6893821" cy="4419600"/>
          </a:xfrm>
          <a:prstGeom prst="rect">
            <a:avLst/>
          </a:prstGeom>
          <a:noFill/>
          <a:ln w="9525">
            <a:noFill/>
            <a:miter lim="800000"/>
            <a:headEnd/>
            <a:tailEnd/>
          </a:ln>
        </p:spPr>
      </p:pic>
      <p:sp>
        <p:nvSpPr>
          <p:cNvPr id="6" name="TextBox 5"/>
          <p:cNvSpPr txBox="1"/>
          <p:nvPr/>
        </p:nvSpPr>
        <p:spPr>
          <a:xfrm>
            <a:off x="533400" y="6477000"/>
            <a:ext cx="8153400" cy="307777"/>
          </a:xfrm>
          <a:prstGeom prst="rect">
            <a:avLst/>
          </a:prstGeom>
          <a:noFill/>
        </p:spPr>
        <p:txBody>
          <a:bodyPr wrap="square" rtlCol="0">
            <a:spAutoFit/>
          </a:bodyPr>
          <a:lstStyle/>
          <a:p>
            <a:r>
              <a:rPr lang="en-US" sz="1400" dirty="0" smtClean="0"/>
              <a:t>General Fund &amp; Related Funds for FY 07-09. New definition for GF  in FY10-13.</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1297759"/>
            <a:ext cx="3810000" cy="1293994"/>
          </a:xfrm>
        </p:spPr>
        <p:txBody>
          <a:bodyPr>
            <a:noAutofit/>
          </a:bodyPr>
          <a:lstStyle/>
          <a:p>
            <a:r>
              <a:rPr lang="en-US" sz="3200" dirty="0" smtClean="0"/>
              <a:t>What is the national picture?</a:t>
            </a:r>
            <a:endParaRPr lang="en-US" sz="3200" dirty="0"/>
          </a:p>
        </p:txBody>
      </p:sp>
      <p:sp>
        <p:nvSpPr>
          <p:cNvPr id="6" name="Text Placeholder 5"/>
          <p:cNvSpPr>
            <a:spLocks noGrp="1"/>
          </p:cNvSpPr>
          <p:nvPr>
            <p:ph type="body" idx="2"/>
          </p:nvPr>
        </p:nvSpPr>
        <p:spPr>
          <a:xfrm>
            <a:off x="5353496" y="2468880"/>
            <a:ext cx="3383280" cy="4617720"/>
          </a:xfrm>
        </p:spPr>
        <p:txBody>
          <a:bodyPr/>
          <a:lstStyle/>
          <a:p>
            <a:pPr marL="225425" indent="-217488">
              <a:buFont typeface="Arial" pitchFamily="34" charset="0"/>
              <a:buChar char="•"/>
            </a:pPr>
            <a:endParaRPr lang="en-US" sz="1800" dirty="0" smtClean="0"/>
          </a:p>
          <a:p>
            <a:pPr marL="225425" indent="-217488">
              <a:buFont typeface="Arial" pitchFamily="34" charset="0"/>
              <a:buChar char="•"/>
            </a:pPr>
            <a:r>
              <a:rPr lang="en-US" sz="2400" dirty="0" smtClean="0"/>
              <a:t>Economy stalled</a:t>
            </a:r>
          </a:p>
          <a:p>
            <a:pPr marL="225425" indent="-217488">
              <a:buFont typeface="Arial" pitchFamily="34" charset="0"/>
              <a:buChar char="•"/>
            </a:pPr>
            <a:r>
              <a:rPr lang="en-US" sz="2400" dirty="0" smtClean="0"/>
              <a:t>Consumer &amp; business confidence is weak</a:t>
            </a:r>
          </a:p>
          <a:p>
            <a:pPr marL="225425" indent="-217488">
              <a:buFont typeface="Arial" pitchFamily="34" charset="0"/>
              <a:buChar char="•"/>
            </a:pPr>
            <a:r>
              <a:rPr lang="en-US" sz="2400" dirty="0" smtClean="0"/>
              <a:t>Stock market is volatile</a:t>
            </a:r>
          </a:p>
          <a:p>
            <a:pPr marL="225425" indent="-217488"/>
            <a:endParaRPr lang="en-US" sz="2400" dirty="0" smtClean="0"/>
          </a:p>
          <a:p>
            <a:pPr marL="225425" indent="-217488"/>
            <a:endParaRPr lang="en-US" sz="1800" dirty="0" smtClean="0"/>
          </a:p>
          <a:p>
            <a:pPr marL="225425" indent="-217488">
              <a:buFont typeface="Arial" pitchFamily="34" charset="0"/>
              <a:buChar char="•"/>
            </a:pPr>
            <a:endParaRPr lang="en-US" sz="1800" dirty="0" smtClean="0"/>
          </a:p>
          <a:p>
            <a:endParaRPr lang="en-US" b="1" dirty="0"/>
          </a:p>
        </p:txBody>
      </p:sp>
      <p:graphicFrame>
        <p:nvGraphicFramePr>
          <p:cNvPr id="4" name="Content Placeholder 3"/>
          <p:cNvGraphicFramePr>
            <a:graphicFrameLocks noGrp="1"/>
          </p:cNvGraphicFramePr>
          <p:nvPr>
            <p:ph sz="half" idx="1"/>
          </p:nvPr>
        </p:nvGraphicFramePr>
        <p:xfrm>
          <a:off x="152400" y="776288"/>
          <a:ext cx="5102225" cy="585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609600"/>
            <a:ext cx="8382000" cy="762000"/>
          </a:xfrm>
        </p:spPr>
        <p:txBody>
          <a:bodyPr>
            <a:normAutofit fontScale="90000"/>
          </a:bodyPr>
          <a:lstStyle/>
          <a:p>
            <a:r>
              <a:rPr lang="en-US" u="sng" dirty="0" smtClean="0"/>
              <a:t>Washington: </a:t>
            </a:r>
            <a:br>
              <a:rPr lang="en-US" u="sng" dirty="0" smtClean="0"/>
            </a:br>
            <a:r>
              <a:rPr lang="en-US" dirty="0" smtClean="0"/>
              <a:t>General Fund Forecast by Fiscal Year</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1600200" y="1524000"/>
            <a:ext cx="7067550" cy="4963470"/>
          </a:xfrm>
          <a:prstGeom prst="rect">
            <a:avLst/>
          </a:prstGeom>
          <a:noFill/>
          <a:ln w="9525">
            <a:noFill/>
            <a:miter lim="800000"/>
            <a:headEnd/>
            <a:tailEnd/>
          </a:ln>
        </p:spPr>
      </p:pic>
      <p:sp>
        <p:nvSpPr>
          <p:cNvPr id="11" name="TextBox 10"/>
          <p:cNvSpPr txBox="1"/>
          <p:nvPr/>
        </p:nvSpPr>
        <p:spPr>
          <a:xfrm>
            <a:off x="304800" y="1752600"/>
            <a:ext cx="1295400" cy="2308324"/>
          </a:xfrm>
          <a:prstGeom prst="rect">
            <a:avLst/>
          </a:prstGeom>
          <a:noFill/>
        </p:spPr>
        <p:txBody>
          <a:bodyPr wrap="square" rtlCol="0">
            <a:spAutoFit/>
          </a:bodyPr>
          <a:lstStyle/>
          <a:p>
            <a:r>
              <a:rPr lang="en-US" sz="1600" dirty="0" smtClean="0"/>
              <a:t>FY 2011 revenues were boosted by one-time transfers of non-GF0S funds into the GF-S.</a:t>
            </a:r>
            <a:endParaRPr lang="en-US"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153400" cy="990600"/>
          </a:xfrm>
        </p:spPr>
        <p:txBody>
          <a:bodyPr>
            <a:normAutofit fontScale="90000"/>
          </a:bodyPr>
          <a:lstStyle/>
          <a:p>
            <a:r>
              <a:rPr lang="en-US" dirty="0" smtClean="0"/>
              <a:t>Washington’s business climate:</a:t>
            </a:r>
            <a:br>
              <a:rPr lang="en-US" dirty="0" smtClean="0"/>
            </a:br>
            <a:r>
              <a:rPr lang="en-US" dirty="0" smtClean="0"/>
              <a:t>What Roundtable members are saying</a:t>
            </a:r>
            <a:endParaRPr lang="en-US" dirty="0"/>
          </a:p>
        </p:txBody>
      </p:sp>
      <p:sp>
        <p:nvSpPr>
          <p:cNvPr id="3" name="Content Placeholder 2"/>
          <p:cNvSpPr>
            <a:spLocks noGrp="1"/>
          </p:cNvSpPr>
          <p:nvPr>
            <p:ph idx="1"/>
          </p:nvPr>
        </p:nvSpPr>
        <p:spPr>
          <a:xfrm>
            <a:off x="457200" y="1981200"/>
            <a:ext cx="8229600" cy="4953000"/>
          </a:xfrm>
        </p:spPr>
        <p:txBody>
          <a:bodyPr/>
          <a:lstStyle/>
          <a:p>
            <a:r>
              <a:rPr lang="en-US" dirty="0" smtClean="0"/>
              <a:t>Outlook: guarded.</a:t>
            </a:r>
          </a:p>
          <a:p>
            <a:r>
              <a:rPr lang="en-US" dirty="0" smtClean="0"/>
              <a:t>Economy:</a:t>
            </a:r>
          </a:p>
          <a:p>
            <a:pPr lvl="1"/>
            <a:r>
              <a:rPr lang="en-US" dirty="0" smtClean="0"/>
              <a:t>2012 will look a lot like 2011.</a:t>
            </a:r>
          </a:p>
          <a:p>
            <a:pPr lvl="1"/>
            <a:r>
              <a:rPr lang="en-US" dirty="0" smtClean="0"/>
              <a:t>Washington’s recovery is heavily dependent on national economy, which continues to struggle.</a:t>
            </a:r>
          </a:p>
          <a:p>
            <a:pPr lvl="1"/>
            <a:r>
              <a:rPr lang="en-US" dirty="0" smtClean="0"/>
              <a:t>Optimism / concern is sector specific – sectors that touch housing in any way are most negative.</a:t>
            </a:r>
          </a:p>
          <a:p>
            <a:pPr lvl="1"/>
            <a:r>
              <a:rPr lang="en-US" dirty="0" smtClean="0"/>
              <a:t>Bright spots: ramp up in hiring at Boeing;  tech.</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762000"/>
          </a:xfrm>
        </p:spPr>
        <p:txBody>
          <a:bodyPr>
            <a:normAutofit fontScale="90000"/>
          </a:bodyPr>
          <a:lstStyle/>
          <a:p>
            <a:r>
              <a:rPr lang="en-US" dirty="0" smtClean="0"/>
              <a:t>Perception of state business climate isn’t good, but getting better</a:t>
            </a:r>
            <a:endParaRPr lang="en-US" dirty="0"/>
          </a:p>
        </p:txBody>
      </p:sp>
      <p:graphicFrame>
        <p:nvGraphicFramePr>
          <p:cNvPr id="4" name="Chart 3"/>
          <p:cNvGraphicFramePr/>
          <p:nvPr/>
        </p:nvGraphicFramePr>
        <p:xfrm>
          <a:off x="4114800" y="1981200"/>
          <a:ext cx="5029200" cy="472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0" y="2057400"/>
          <a:ext cx="4953000" cy="4419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Perception of state competitiveness improving, but long way to go</a:t>
            </a:r>
            <a:endParaRPr lang="en-US" dirty="0"/>
          </a:p>
        </p:txBody>
      </p:sp>
      <p:sp>
        <p:nvSpPr>
          <p:cNvPr id="5" name="TextBox 4"/>
          <p:cNvSpPr txBox="1"/>
          <p:nvPr/>
        </p:nvSpPr>
        <p:spPr>
          <a:xfrm>
            <a:off x="533400" y="1524000"/>
            <a:ext cx="8229600" cy="400110"/>
          </a:xfrm>
          <a:prstGeom prst="rect">
            <a:avLst/>
          </a:prstGeom>
          <a:noFill/>
        </p:spPr>
        <p:txBody>
          <a:bodyPr wrap="square" rtlCol="0">
            <a:spAutoFit/>
          </a:bodyPr>
          <a:lstStyle/>
          <a:p>
            <a:pPr algn="ctr">
              <a:defRPr sz="2000" b="1" i="0" u="none" strike="noStrike" kern="1200" baseline="0">
                <a:solidFill>
                  <a:prstClr val="black"/>
                </a:solidFill>
                <a:latin typeface="Times New Roman" pitchFamily="18" charset="0"/>
                <a:ea typeface="+mn-ea"/>
                <a:cs typeface="Times New Roman" pitchFamily="18" charset="0"/>
              </a:defRPr>
            </a:pPr>
            <a:r>
              <a:rPr lang="en-US" sz="2000" b="1" dirty="0" smtClean="0"/>
              <a:t>Rank Washington's competitiveness relative to other states.</a:t>
            </a:r>
            <a:endParaRPr lang="en-US" b="1" dirty="0">
              <a:latin typeface="Times New Roman" pitchFamily="18" charset="0"/>
              <a:cs typeface="Times New Roman" pitchFamily="18" charset="0"/>
            </a:endParaRPr>
          </a:p>
        </p:txBody>
      </p:sp>
      <p:graphicFrame>
        <p:nvGraphicFramePr>
          <p:cNvPr id="7" name="Content Placeholder 3"/>
          <p:cNvGraphicFramePr>
            <a:graphicFrameLocks noGrp="1"/>
          </p:cNvGraphicFramePr>
          <p:nvPr>
            <p:ph sz="quarter" idx="1"/>
          </p:nvPr>
        </p:nvGraphicFramePr>
        <p:xfrm>
          <a:off x="457200" y="1981200"/>
          <a:ext cx="8229600" cy="46323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763000" cy="1143000"/>
          </a:xfrm>
        </p:spPr>
        <p:txBody>
          <a:bodyPr>
            <a:normAutofit/>
          </a:bodyPr>
          <a:lstStyle/>
          <a:p>
            <a:r>
              <a:rPr lang="en-US" sz="2800" dirty="0" smtClean="0"/>
              <a:t>Skeptical about WA’s commitment to job creation</a:t>
            </a:r>
            <a:endParaRPr lang="en-US" sz="2800" dirty="0"/>
          </a:p>
        </p:txBody>
      </p:sp>
      <p:sp>
        <p:nvSpPr>
          <p:cNvPr id="5" name="TextBox 4"/>
          <p:cNvSpPr txBox="1"/>
          <p:nvPr/>
        </p:nvSpPr>
        <p:spPr>
          <a:xfrm>
            <a:off x="533400" y="1654314"/>
            <a:ext cx="8229600" cy="707886"/>
          </a:xfrm>
          <a:prstGeom prst="rect">
            <a:avLst/>
          </a:prstGeom>
          <a:noFill/>
        </p:spPr>
        <p:txBody>
          <a:bodyPr wrap="square" rtlCol="0">
            <a:spAutoFit/>
          </a:bodyPr>
          <a:lstStyle/>
          <a:p>
            <a:pPr algn="ctr">
              <a:defRPr sz="2000" b="1" i="0" u="none" strike="noStrike" kern="1200" baseline="0">
                <a:solidFill>
                  <a:prstClr val="black"/>
                </a:solidFill>
                <a:latin typeface="Times New Roman" pitchFamily="18" charset="0"/>
                <a:ea typeface="+mn-ea"/>
                <a:cs typeface="Times New Roman" pitchFamily="18" charset="0"/>
              </a:defRPr>
            </a:pPr>
            <a:r>
              <a:rPr lang="en-US" b="1" dirty="0" smtClean="0">
                <a:latin typeface="Times New Roman" pitchFamily="18" charset="0"/>
                <a:cs typeface="Times New Roman" pitchFamily="18" charset="0"/>
              </a:rPr>
              <a:t>Relative to efforts in other states, how committed are WA’s elected officials to doing what it takes to create/maintain jobs?</a:t>
            </a:r>
            <a:endParaRPr lang="en-US" b="1" dirty="0">
              <a:latin typeface="Times New Roman" pitchFamily="18" charset="0"/>
              <a:cs typeface="Times New Roman" pitchFamily="18" charset="0"/>
            </a:endParaRPr>
          </a:p>
        </p:txBody>
      </p:sp>
      <p:graphicFrame>
        <p:nvGraphicFramePr>
          <p:cNvPr id="7" name="Chart 6"/>
          <p:cNvGraphicFramePr/>
          <p:nvPr/>
        </p:nvGraphicFramePr>
        <p:xfrm>
          <a:off x="381000" y="2362200"/>
          <a:ext cx="8305800" cy="4343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smtClean="0"/>
              <a:t>What can state leaders do about it?</a:t>
            </a:r>
            <a:endParaRPr lang="en-US" sz="4800" dirty="0"/>
          </a:p>
        </p:txBody>
      </p:sp>
      <p:sp>
        <p:nvSpPr>
          <p:cNvPr id="5" name="Text Placeholder 4"/>
          <p:cNvSpPr>
            <a:spLocks noGrp="1"/>
          </p:cNvSpPr>
          <p:nvPr>
            <p:ph type="body" idx="1"/>
          </p:nvPr>
        </p:nvSpPr>
        <p:spPr/>
        <p:txBody>
          <a:bodyPr>
            <a:normAutofit/>
          </a:bodyPr>
          <a:lstStyle/>
          <a:p>
            <a:pPr marL="225425" indent="-180975">
              <a:buFont typeface="Arial" pitchFamily="34" charset="0"/>
              <a:buChar char="•"/>
            </a:pPr>
            <a:r>
              <a:rPr lang="en-US" sz="2800" dirty="0" smtClean="0"/>
              <a:t>Acknowledge the bad.</a:t>
            </a:r>
          </a:p>
          <a:p>
            <a:pPr marL="225425" indent="-180975">
              <a:buFont typeface="Arial" pitchFamily="34" charset="0"/>
              <a:buChar char="•"/>
            </a:pPr>
            <a:r>
              <a:rPr lang="en-US" sz="2800" dirty="0" smtClean="0"/>
              <a:t>Set a vision for a positive future.</a:t>
            </a:r>
          </a:p>
          <a:p>
            <a:pPr marL="225425" indent="-180975">
              <a:buFont typeface="Arial" pitchFamily="34" charset="0"/>
              <a:buChar char="•"/>
            </a:pPr>
            <a:r>
              <a:rPr lang="en-US" sz="2800" dirty="0" smtClean="0"/>
              <a:t>Take action.</a:t>
            </a:r>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 with the immediate crisis.</a:t>
            </a:r>
            <a:endParaRPr lang="en-US" dirty="0"/>
          </a:p>
        </p:txBody>
      </p:sp>
      <p:graphicFrame>
        <p:nvGraphicFramePr>
          <p:cNvPr id="5" name="Content Placeholder 4"/>
          <p:cNvGraphicFramePr>
            <a:graphicFrameLocks noGrp="1"/>
          </p:cNvGraphicFramePr>
          <p:nvPr>
            <p:ph idx="1"/>
          </p:nvPr>
        </p:nvGraphicFramePr>
        <p:xfrm>
          <a:off x="457200" y="1524000"/>
          <a:ext cx="822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Long-term: Set a course for growth.</a:t>
            </a:r>
            <a:endParaRPr lang="en-US" dirty="0"/>
          </a:p>
        </p:txBody>
      </p:sp>
      <p:graphicFrame>
        <p:nvGraphicFramePr>
          <p:cNvPr id="5" name="Content Placeholder 4"/>
          <p:cNvGraphicFramePr>
            <a:graphicFrameLocks noGrp="1"/>
          </p:cNvGraphicFramePr>
          <p:nvPr>
            <p:ph idx="1"/>
          </p:nvPr>
        </p:nvGraphicFramePr>
        <p:xfrm>
          <a:off x="457200" y="1447800"/>
          <a:ext cx="8229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7772400" cy="1362075"/>
          </a:xfrm>
        </p:spPr>
        <p:txBody>
          <a:bodyPr/>
          <a:lstStyle/>
          <a:p>
            <a:r>
              <a:rPr lang="en-US" dirty="0" smtClean="0"/>
              <a:t>First:</a:t>
            </a:r>
            <a:endParaRPr lang="en-US" dirty="0"/>
          </a:p>
        </p:txBody>
      </p:sp>
      <p:sp>
        <p:nvSpPr>
          <p:cNvPr id="5" name="Text Placeholder 4"/>
          <p:cNvSpPr>
            <a:spLocks noGrp="1"/>
          </p:cNvSpPr>
          <p:nvPr>
            <p:ph type="body" idx="1"/>
          </p:nvPr>
        </p:nvSpPr>
        <p:spPr>
          <a:xfrm>
            <a:off x="457200" y="1462088"/>
            <a:ext cx="7772400" cy="1966912"/>
          </a:xfrm>
        </p:spPr>
        <p:txBody>
          <a:bodyPr>
            <a:normAutofit/>
          </a:bodyPr>
          <a:lstStyle/>
          <a:p>
            <a:r>
              <a:rPr lang="en-US" sz="2800" dirty="0" smtClean="0"/>
              <a:t>Identify what constitutes success for Washington state.</a:t>
            </a:r>
            <a:endParaRPr lang="en-US" sz="2800" dirty="0"/>
          </a:p>
        </p:txBody>
      </p:sp>
      <p:sp>
        <p:nvSpPr>
          <p:cNvPr id="6" name="Title 3"/>
          <p:cNvSpPr txBox="1">
            <a:spLocks/>
          </p:cNvSpPr>
          <p:nvPr/>
        </p:nvSpPr>
        <p:spPr>
          <a:xfrm>
            <a:off x="496887" y="3468624"/>
            <a:ext cx="7772400" cy="1362075"/>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300" b="1" i="0" u="none" strike="noStrike" kern="1200" cap="none" spc="0" normalizeH="0" baseline="0" noProof="0" dirty="0" smtClean="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uLnTx/>
                <a:uFillTx/>
                <a:latin typeface="+mj-lt"/>
                <a:ea typeface="+mj-ea"/>
                <a:cs typeface="+mj-cs"/>
              </a:rPr>
              <a:t>Second:</a:t>
            </a:r>
            <a:endParaRPr kumimoji="0" lang="en-US" sz="4300" b="1" i="0" u="none" strike="noStrike" kern="1200" cap="none" spc="0" normalizeH="0" baseline="0" noProof="0" dirty="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uLnTx/>
              <a:uFillTx/>
              <a:latin typeface="+mj-lt"/>
              <a:ea typeface="+mj-ea"/>
              <a:cs typeface="+mj-cs"/>
            </a:endParaRPr>
          </a:p>
        </p:txBody>
      </p:sp>
      <p:sp>
        <p:nvSpPr>
          <p:cNvPr id="7" name="Text Placeholder 4"/>
          <p:cNvSpPr txBox="1">
            <a:spLocks/>
          </p:cNvSpPr>
          <p:nvPr/>
        </p:nvSpPr>
        <p:spPr>
          <a:xfrm>
            <a:off x="496887" y="4854512"/>
            <a:ext cx="8382000" cy="1509712"/>
          </a:xfrm>
          <a:prstGeom prst="rect">
            <a:avLst/>
          </a:prstGeom>
        </p:spPr>
        <p:txBody>
          <a:bodyPr vert="horz" anchor="t">
            <a:normAutofit/>
          </a:bodyPr>
          <a:lstStyle/>
          <a:p>
            <a:pPr marL="45720"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lang="en-US" sz="2800" dirty="0" smtClean="0">
                <a:solidFill>
                  <a:schemeClr val="tx2"/>
                </a:solidFill>
              </a:rPr>
              <a:t>Establish </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a roadmap for moving</a:t>
            </a:r>
            <a:r>
              <a:rPr kumimoji="0" lang="en-US" sz="2800" b="0" i="0" u="none" strike="noStrike" kern="1200" cap="none" spc="0" normalizeH="0" noProof="0" dirty="0" smtClean="0">
                <a:ln>
                  <a:noFill/>
                </a:ln>
                <a:solidFill>
                  <a:schemeClr val="tx2"/>
                </a:solidFill>
                <a:effectLst/>
                <a:uLnTx/>
                <a:uFillTx/>
                <a:latin typeface="+mn-lt"/>
                <a:ea typeface="+mn-ea"/>
                <a:cs typeface="+mn-cs"/>
              </a:rPr>
              <a:t> our state forward.</a:t>
            </a:r>
            <a:endParaRPr kumimoji="0" lang="en-US" sz="2800" b="0" i="0" u="none" strike="noStrike" kern="1200" cap="none" spc="0" normalizeH="0" baseline="0" noProof="0" dirty="0">
              <a:ln>
                <a:noFill/>
              </a:ln>
              <a:solidFill>
                <a:schemeClr val="tx2"/>
              </a:solidFill>
              <a:effectLst/>
              <a:uLnTx/>
              <a:uFillTx/>
              <a:latin typeface="+mn-lt"/>
              <a:ea typeface="+mn-ea"/>
              <a:cs typeface="+mn-cs"/>
            </a:endParaRPr>
          </a:p>
        </p:txBody>
      </p:sp>
      <p:pic>
        <p:nvPicPr>
          <p:cNvPr id="10" name="Content Placeholder 6" descr="ThriveWA.jpg"/>
          <p:cNvPicPr>
            <a:picLocks noChangeAspect="1"/>
          </p:cNvPicPr>
          <p:nvPr/>
        </p:nvPicPr>
        <p:blipFill>
          <a:blip r:embed="rId3" cstate="print"/>
          <a:stretch>
            <a:fillRect/>
          </a:stretch>
        </p:blipFill>
        <p:spPr>
          <a:xfrm>
            <a:off x="649287" y="5449824"/>
            <a:ext cx="2743200" cy="950976"/>
          </a:xfrm>
          <a:prstGeom prst="rect">
            <a:avLst/>
          </a:prstGeom>
          <a:ln w="22225">
            <a:solidFill>
              <a:schemeClr val="bg1"/>
            </a:solidFill>
          </a:ln>
        </p:spPr>
      </p:pic>
      <p:sp>
        <p:nvSpPr>
          <p:cNvPr id="11" name="TextBox 10"/>
          <p:cNvSpPr txBox="1"/>
          <p:nvPr/>
        </p:nvSpPr>
        <p:spPr>
          <a:xfrm>
            <a:off x="573087" y="2460248"/>
            <a:ext cx="6934200" cy="892552"/>
          </a:xfrm>
          <a:prstGeom prst="rect">
            <a:avLst/>
          </a:prstGeom>
          <a:solidFill>
            <a:schemeClr val="accent6"/>
          </a:solidFill>
        </p:spPr>
        <p:txBody>
          <a:bodyPr wrap="square" rtlCol="0">
            <a:spAutoFit/>
          </a:bodyPr>
          <a:lstStyle/>
          <a:p>
            <a:pPr algn="ctr"/>
            <a:endParaRPr lang="en-US" sz="1400" dirty="0" smtClean="0">
              <a:solidFill>
                <a:schemeClr val="bg1"/>
              </a:solidFill>
            </a:endParaRPr>
          </a:p>
          <a:p>
            <a:pPr algn="ctr"/>
            <a:r>
              <a:rPr lang="en-US" sz="2400" dirty="0" smtClean="0">
                <a:solidFill>
                  <a:schemeClr val="bg1"/>
                </a:solidFill>
              </a:rPr>
              <a:t>BENCHMARKS </a:t>
            </a:r>
            <a:r>
              <a:rPr lang="en-US" sz="2400" i="1" dirty="0" smtClean="0">
                <a:solidFill>
                  <a:schemeClr val="bg1"/>
                </a:solidFill>
              </a:rPr>
              <a:t>for a </a:t>
            </a:r>
            <a:r>
              <a:rPr lang="en-US" sz="2400" dirty="0" smtClean="0">
                <a:solidFill>
                  <a:schemeClr val="bg1"/>
                </a:solidFill>
              </a:rPr>
              <a:t>BETTER WASHINGTON</a:t>
            </a:r>
            <a:endParaRPr lang="en-US" dirty="0" smtClean="0">
              <a:solidFill>
                <a:schemeClr val="bg1"/>
              </a:solidFill>
            </a:endParaRPr>
          </a:p>
          <a:p>
            <a:pPr algn="ctr"/>
            <a:endParaRPr lang="en-US" sz="1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5400000">
            <a:off x="2171700" y="-1104899"/>
            <a:ext cx="1524002" cy="4953001"/>
          </a:xfrm>
        </p:spPr>
        <p:txBody>
          <a:bodyPr>
            <a:normAutofit/>
          </a:bodyPr>
          <a:lstStyle/>
          <a:p>
            <a:r>
              <a:rPr lang="en-US" sz="3200" b="0" cap="small" dirty="0" smtClean="0">
                <a:latin typeface="+mn-lt"/>
              </a:rPr>
              <a:t>Benchmarks </a:t>
            </a:r>
            <a:r>
              <a:rPr lang="en-US" sz="3200" b="0" i="1" dirty="0" smtClean="0">
                <a:latin typeface="+mn-lt"/>
              </a:rPr>
              <a:t>for a </a:t>
            </a:r>
            <a:r>
              <a:rPr lang="en-US" sz="3200" b="0" cap="small" dirty="0" smtClean="0">
                <a:latin typeface="+mn-lt"/>
              </a:rPr>
              <a:t>Better Washington</a:t>
            </a:r>
            <a:endParaRPr lang="en-US" sz="2800" b="0" cap="small" dirty="0">
              <a:latin typeface="+mn-lt"/>
            </a:endParaRPr>
          </a:p>
        </p:txBody>
      </p:sp>
      <p:sp>
        <p:nvSpPr>
          <p:cNvPr id="6" name="Text Placeholder 5"/>
          <p:cNvSpPr>
            <a:spLocks noGrp="1"/>
          </p:cNvSpPr>
          <p:nvPr>
            <p:ph type="body" sz="half" idx="2"/>
          </p:nvPr>
        </p:nvSpPr>
        <p:spPr>
          <a:xfrm>
            <a:off x="5486400" y="838200"/>
            <a:ext cx="3352800" cy="6019800"/>
          </a:xfrm>
        </p:spPr>
        <p:txBody>
          <a:bodyPr>
            <a:normAutofit fontScale="47500" lnSpcReduction="20000"/>
          </a:bodyPr>
          <a:lstStyle/>
          <a:p>
            <a:pPr marL="228600" indent="-228600">
              <a:buFont typeface="Arial" pitchFamily="34" charset="0"/>
              <a:buChar char="•"/>
            </a:pPr>
            <a:r>
              <a:rPr lang="en-US" sz="4300" dirty="0" smtClean="0"/>
              <a:t>Look beyond just the next 2 years.</a:t>
            </a:r>
          </a:p>
          <a:p>
            <a:pPr marL="228600" indent="-228600">
              <a:buFont typeface="Arial" pitchFamily="34" charset="0"/>
              <a:buChar char="•"/>
            </a:pPr>
            <a:r>
              <a:rPr lang="en-US" sz="4300" dirty="0" smtClean="0"/>
              <a:t>Embrace a balanced a comprehensive plan for ongoing improvement.  </a:t>
            </a:r>
          </a:p>
          <a:p>
            <a:pPr marL="228600" indent="-228600">
              <a:buFont typeface="Arial" pitchFamily="34" charset="0"/>
              <a:buChar char="•"/>
            </a:pPr>
            <a:endParaRPr lang="en-US" sz="2500" dirty="0" smtClean="0"/>
          </a:p>
          <a:p>
            <a:pPr marL="228600" indent="-228600">
              <a:buFont typeface="Arial" pitchFamily="34" charset="0"/>
              <a:buChar char="•"/>
            </a:pPr>
            <a:r>
              <a:rPr lang="en-US" sz="4300" dirty="0" smtClean="0"/>
              <a:t>Commit to pursue necessary policy changes and measure progress against clear, measurable benchmarks.</a:t>
            </a:r>
          </a:p>
          <a:p>
            <a:pPr marL="228600" indent="-228600">
              <a:buFont typeface="Arial" pitchFamily="34" charset="0"/>
              <a:buChar char="•"/>
            </a:pPr>
            <a:endParaRPr lang="en-US" sz="2500" dirty="0" smtClean="0"/>
          </a:p>
          <a:p>
            <a:pPr marL="228600" indent="-228600">
              <a:buFont typeface="Arial" pitchFamily="34" charset="0"/>
              <a:buChar char="•"/>
            </a:pPr>
            <a:r>
              <a:rPr lang="en-US" sz="4300" dirty="0" smtClean="0"/>
              <a:t>Long-term success and vitality depends on a common commitment to: </a:t>
            </a:r>
          </a:p>
          <a:p>
            <a:pPr marL="457200" lvl="1" indent="-228600" defTabSz="168275">
              <a:buFont typeface="Arial" pitchFamily="34" charset="0"/>
              <a:buChar char="•"/>
            </a:pPr>
            <a:r>
              <a:rPr lang="en-US" sz="4300" b="1" i="1" dirty="0" smtClean="0">
                <a:solidFill>
                  <a:srgbClr val="336699"/>
                </a:solidFill>
                <a:latin typeface="Times New Roman" pitchFamily="18" charset="0"/>
                <a:cs typeface="Times New Roman" pitchFamily="18" charset="0"/>
              </a:rPr>
              <a:t>protect &amp; enhance quality of life.</a:t>
            </a:r>
          </a:p>
          <a:p>
            <a:pPr marL="457200" lvl="1" indent="-228600" defTabSz="168275">
              <a:buFont typeface="Arial" pitchFamily="34" charset="0"/>
              <a:buChar char="•"/>
            </a:pPr>
            <a:r>
              <a:rPr lang="en-US" sz="4300" b="1" i="1" dirty="0" smtClean="0">
                <a:solidFill>
                  <a:srgbClr val="336699"/>
                </a:solidFill>
                <a:latin typeface="Times New Roman" pitchFamily="18" charset="0"/>
                <a:cs typeface="Times New Roman" pitchFamily="18" charset="0"/>
              </a:rPr>
              <a:t>provide employers with the competitive edge necessary to succeed in a global economy. </a:t>
            </a:r>
          </a:p>
          <a:p>
            <a:endParaRPr lang="en-US" dirty="0"/>
          </a:p>
        </p:txBody>
      </p:sp>
      <p:pic>
        <p:nvPicPr>
          <p:cNvPr id="10" name="Picture 9" descr="bfbw.jpg"/>
          <p:cNvPicPr>
            <a:picLocks noChangeAspect="1"/>
          </p:cNvPicPr>
          <p:nvPr/>
        </p:nvPicPr>
        <p:blipFill>
          <a:blip r:embed="rId3" cstate="print"/>
          <a:stretch>
            <a:fillRect/>
          </a:stretch>
        </p:blipFill>
        <p:spPr>
          <a:xfrm>
            <a:off x="457200" y="2209800"/>
            <a:ext cx="4857750" cy="41953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29600" cy="914400"/>
          </a:xfrm>
        </p:spPr>
        <p:txBody>
          <a:bodyPr>
            <a:normAutofit fontScale="90000"/>
          </a:bodyPr>
          <a:lstStyle/>
          <a:p>
            <a:r>
              <a:rPr lang="en-US" dirty="0" smtClean="0"/>
              <a:t>GDP revisions show economy close to stalling</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990600" y="1585310"/>
            <a:ext cx="7286625" cy="50950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645025" y="1828800"/>
            <a:ext cx="4041775" cy="533399"/>
          </a:xfrm>
        </p:spPr>
        <p:txBody>
          <a:bodyPr>
            <a:normAutofit/>
          </a:bodyPr>
          <a:lstStyle/>
          <a:p>
            <a:r>
              <a:rPr lang="en-US" dirty="0" smtClean="0">
                <a:solidFill>
                  <a:schemeClr val="tx1">
                    <a:lumMod val="85000"/>
                    <a:lumOff val="15000"/>
                  </a:schemeClr>
                </a:solidFill>
              </a:rPr>
              <a:t>Criteria:</a:t>
            </a:r>
          </a:p>
        </p:txBody>
      </p:sp>
      <p:sp>
        <p:nvSpPr>
          <p:cNvPr id="6" name="Content Placeholder 5"/>
          <p:cNvSpPr>
            <a:spLocks noGrp="1"/>
          </p:cNvSpPr>
          <p:nvPr>
            <p:ph sz="quarter" idx="4"/>
          </p:nvPr>
        </p:nvSpPr>
        <p:spPr>
          <a:xfrm>
            <a:off x="4648200" y="2514600"/>
            <a:ext cx="4041775" cy="3951288"/>
          </a:xfrm>
        </p:spPr>
        <p:txBody>
          <a:bodyPr>
            <a:normAutofit/>
          </a:bodyPr>
          <a:lstStyle/>
          <a:p>
            <a:r>
              <a:rPr lang="en-US" sz="2200" dirty="0" smtClean="0"/>
              <a:t>Benchmark must speak to the idea that Washington must compete on value (quality AND cost).</a:t>
            </a:r>
          </a:p>
          <a:p>
            <a:r>
              <a:rPr lang="en-US" sz="2200" dirty="0" smtClean="0"/>
              <a:t>Benchmark has to be measurable via recognized, reliable, independent sources that include comparative data for all 50 states.</a:t>
            </a:r>
          </a:p>
          <a:p>
            <a:endParaRPr lang="en-US" dirty="0"/>
          </a:p>
        </p:txBody>
      </p:sp>
      <p:sp>
        <p:nvSpPr>
          <p:cNvPr id="8" name="Text Placeholder 7"/>
          <p:cNvSpPr>
            <a:spLocks noGrp="1"/>
          </p:cNvSpPr>
          <p:nvPr>
            <p:ph type="body" idx="1"/>
          </p:nvPr>
        </p:nvSpPr>
        <p:spPr>
          <a:xfrm>
            <a:off x="457200" y="1676400"/>
            <a:ext cx="4040188" cy="639762"/>
          </a:xfrm>
        </p:spPr>
        <p:txBody>
          <a:bodyPr/>
          <a:lstStyle/>
          <a:p>
            <a:r>
              <a:rPr lang="en-US" dirty="0" smtClean="0">
                <a:solidFill>
                  <a:schemeClr val="tx1">
                    <a:lumMod val="85000"/>
                    <a:lumOff val="15000"/>
                  </a:schemeClr>
                </a:solidFill>
              </a:rPr>
              <a:t>Goals:</a:t>
            </a:r>
          </a:p>
        </p:txBody>
      </p:sp>
      <p:sp>
        <p:nvSpPr>
          <p:cNvPr id="9" name="Content Placeholder 8"/>
          <p:cNvSpPr>
            <a:spLocks noGrp="1"/>
          </p:cNvSpPr>
          <p:nvPr>
            <p:ph sz="half" idx="2"/>
          </p:nvPr>
        </p:nvSpPr>
        <p:spPr>
          <a:xfrm>
            <a:off x="457200" y="2438400"/>
            <a:ext cx="4040188" cy="3951288"/>
          </a:xfrm>
        </p:spPr>
        <p:txBody>
          <a:bodyPr/>
          <a:lstStyle/>
          <a:p>
            <a:r>
              <a:rPr lang="en-US" dirty="0" smtClean="0"/>
              <a:t>Rank among the top 10 states in the nation on key quality of life and innovation metrics.  </a:t>
            </a:r>
          </a:p>
          <a:p>
            <a:r>
              <a:rPr lang="en-US" dirty="0" smtClean="0"/>
              <a:t>Stay or get out of the 10 states with the highest business costs.</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wagged.local\we-data\Columbia-OR\Studio D\_Projects\Microsoft\4501-MSRNDTB10-Washington Round Table\Graphic elements\JPG 150\icon-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257800"/>
            <a:ext cx="1371600" cy="13716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descr="\\wagged.local\we-data\Columbia-OR\Studio D\_Projects\Microsoft\4501-MSRNDTB10-Washington Round Table\Graphic elements\JPG 150\icon-1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9677" y="3535680"/>
            <a:ext cx="1396723" cy="1396723"/>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wagged.local\we-data\Columbia-OR\Studio D\_Projects\Microsoft\4501-MSRNDTB10-Washington Round Table\Graphic elements\JPG 150\icon-04.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4800" y="1905000"/>
            <a:ext cx="1295400" cy="129540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2" name="Table 11"/>
          <p:cNvGraphicFramePr>
            <a:graphicFrameLocks noGrp="1"/>
          </p:cNvGraphicFramePr>
          <p:nvPr/>
        </p:nvGraphicFramePr>
        <p:xfrm>
          <a:off x="1828800" y="5181600"/>
          <a:ext cx="7120666" cy="1676400"/>
        </p:xfrm>
        <a:graphic>
          <a:graphicData uri="http://schemas.openxmlformats.org/drawingml/2006/table">
            <a:tbl>
              <a:tblPr firstRow="1" bandRow="1">
                <a:tableStyleId>{5940675A-B579-460E-94D1-54222C63F5DA}</a:tableStyleId>
              </a:tblPr>
              <a:tblGrid>
                <a:gridCol w="2438400"/>
                <a:gridCol w="4682266"/>
              </a:tblGrid>
              <a:tr h="1676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kern="1200" dirty="0" smtClean="0">
                          <a:solidFill>
                            <a:schemeClr val="tx1"/>
                          </a:solidFill>
                          <a:latin typeface="Arial Narrow" pitchFamily="34" charset="0"/>
                          <a:ea typeface="+mn-ea"/>
                          <a:cs typeface="+mn-cs"/>
                        </a:rPr>
                        <a:t>Goal: </a:t>
                      </a:r>
                      <a:r>
                        <a:rPr lang="en-US" sz="2000" b="0" i="1" kern="1200" dirty="0" smtClean="0">
                          <a:solidFill>
                            <a:schemeClr val="tx1"/>
                          </a:solidFill>
                          <a:latin typeface="Arial Narrow" pitchFamily="34" charset="0"/>
                          <a:ea typeface="+mn-ea"/>
                          <a:cs typeface="+mn-cs"/>
                        </a:rPr>
                        <a:t/>
                      </a:r>
                      <a:br>
                        <a:rPr lang="en-US" sz="2000" b="0" i="1" kern="1200" dirty="0" smtClean="0">
                          <a:solidFill>
                            <a:schemeClr val="tx1"/>
                          </a:solidFill>
                          <a:latin typeface="Arial Narrow" pitchFamily="34" charset="0"/>
                          <a:ea typeface="+mn-ea"/>
                          <a:cs typeface="+mn-cs"/>
                        </a:rPr>
                      </a:br>
                      <a:r>
                        <a:rPr lang="en-US" sz="2000" b="0" i="0" kern="1200" dirty="0" smtClean="0">
                          <a:solidFill>
                            <a:schemeClr val="tx1"/>
                          </a:solidFill>
                          <a:latin typeface="Arial Narrow" pitchFamily="34" charset="0"/>
                          <a:ea typeface="+mn-ea"/>
                          <a:cs typeface="+mn-cs"/>
                        </a:rPr>
                        <a:t>R</a:t>
                      </a:r>
                      <a:r>
                        <a:rPr lang="en-US" sz="2000" b="0" kern="1200" dirty="0" smtClean="0">
                          <a:solidFill>
                            <a:schemeClr val="tx1"/>
                          </a:solidFill>
                          <a:latin typeface="Arial Narrow" pitchFamily="34" charset="0"/>
                          <a:ea typeface="+mn-ea"/>
                          <a:cs typeface="+mn-cs"/>
                        </a:rPr>
                        <a:t>ank among the top 10 states for total private sector (non-govt.) job growth.</a:t>
                      </a:r>
                      <a:endParaRPr lang="en-US" sz="2000" b="0" i="1" kern="1200" dirty="0" smtClean="0">
                        <a:solidFill>
                          <a:schemeClr val="tx1"/>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1" dirty="0" smtClean="0">
                          <a:latin typeface="Arial Narrow" pitchFamily="34" charset="0"/>
                        </a:rPr>
                        <a:t>Current Rank: 15</a:t>
                      </a:r>
                      <a:r>
                        <a:rPr lang="en-US" sz="2000" b="1" i="1" baseline="30000" dirty="0" smtClean="0">
                          <a:latin typeface="Arial Narrow" pitchFamily="34" charset="0"/>
                        </a:rPr>
                        <a:t>th</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i="0" baseline="0" dirty="0" smtClean="0">
                          <a:latin typeface="Arial Narrow" pitchFamily="34" charset="0"/>
                        </a:rPr>
                        <a:t>Private sector job growth drives economic growth.  </a:t>
                      </a:r>
                      <a:endParaRPr lang="en-US" sz="2000" b="0" i="0" dirty="0" smtClean="0">
                        <a:latin typeface="Arial Narrow" pitchFamily="34" charset="0"/>
                      </a:endParaRPr>
                    </a:p>
                    <a:p>
                      <a:endParaRPr lang="en-US" sz="2000" b="1" i="1" dirty="0" smtClean="0">
                        <a:latin typeface="Arial Narrow"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13" name="Table 12"/>
          <p:cNvGraphicFramePr>
            <a:graphicFrameLocks noGrp="1"/>
          </p:cNvGraphicFramePr>
          <p:nvPr/>
        </p:nvGraphicFramePr>
        <p:xfrm>
          <a:off x="1828800" y="3383280"/>
          <a:ext cx="7120666" cy="1676400"/>
        </p:xfrm>
        <a:graphic>
          <a:graphicData uri="http://schemas.openxmlformats.org/drawingml/2006/table">
            <a:tbl>
              <a:tblPr firstRow="1" bandRow="1">
                <a:tableStyleId>{5940675A-B579-460E-94D1-54222C63F5DA}</a:tableStyleId>
              </a:tblPr>
              <a:tblGrid>
                <a:gridCol w="2438400"/>
                <a:gridCol w="4682266"/>
              </a:tblGrid>
              <a:tr h="1676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kern="1200" dirty="0" smtClean="0">
                          <a:solidFill>
                            <a:schemeClr val="tx1"/>
                          </a:solidFill>
                          <a:latin typeface="Arial Narrow" pitchFamily="34" charset="0"/>
                          <a:ea typeface="+mn-ea"/>
                          <a:cs typeface="+mn-cs"/>
                        </a:rPr>
                        <a:t>Goal:</a:t>
                      </a:r>
                      <a:br>
                        <a:rPr lang="en-US" sz="2000" b="1" i="1" kern="1200" dirty="0" smtClean="0">
                          <a:solidFill>
                            <a:schemeClr val="tx1"/>
                          </a:solidFill>
                          <a:latin typeface="Arial Narrow" pitchFamily="34" charset="0"/>
                          <a:ea typeface="+mn-ea"/>
                          <a:cs typeface="+mn-cs"/>
                        </a:rPr>
                      </a:br>
                      <a:r>
                        <a:rPr lang="en-US" sz="2000" b="0" i="0" kern="1200" dirty="0" smtClean="0">
                          <a:solidFill>
                            <a:schemeClr val="tx1"/>
                          </a:solidFill>
                          <a:latin typeface="Arial Narrow" pitchFamily="34" charset="0"/>
                          <a:ea typeface="+mn-ea"/>
                          <a:cs typeface="+mn-cs"/>
                        </a:rPr>
                        <a:t>R</a:t>
                      </a:r>
                      <a:r>
                        <a:rPr lang="en-US" sz="2000" b="0" kern="1200" dirty="0" smtClean="0">
                          <a:solidFill>
                            <a:schemeClr val="tx1"/>
                          </a:solidFill>
                          <a:latin typeface="Arial Narrow" pitchFamily="34" charset="0"/>
                          <a:ea typeface="+mn-ea"/>
                          <a:cs typeface="+mn-cs"/>
                        </a:rPr>
                        <a:t>ank among the top 10 states in the number of utility patents granted annually.</a:t>
                      </a:r>
                      <a:endParaRPr lang="en-US" sz="2000" b="0" i="1" kern="1200" dirty="0" smtClean="0">
                        <a:solidFill>
                          <a:schemeClr val="tx1"/>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b="1" i="1" dirty="0" smtClean="0">
                          <a:latin typeface="Arial Narrow" pitchFamily="34" charset="0"/>
                        </a:rPr>
                        <a:t>Current Rank: </a:t>
                      </a:r>
                      <a:r>
                        <a:rPr lang="en-US" sz="2200" b="1" i="1" dirty="0" smtClean="0">
                          <a:latin typeface="Arial Narrow" pitchFamily="34" charset="0"/>
                        </a:rPr>
                        <a:t>4</a:t>
                      </a:r>
                      <a:r>
                        <a:rPr lang="en-US" sz="2200" b="1" i="1" baseline="30000" dirty="0" smtClean="0">
                          <a:latin typeface="Arial Narrow" pitchFamily="34" charset="0"/>
                        </a:rPr>
                        <a:t>th</a:t>
                      </a:r>
                    </a:p>
                    <a:p>
                      <a:r>
                        <a:rPr lang="en-US" sz="2000" dirty="0" smtClean="0">
                          <a:latin typeface="Arial Narrow" pitchFamily="34" charset="0"/>
                        </a:rPr>
                        <a:t>Inventors in WA secured 5,258 utility patents in 2010, up from 4,309</a:t>
                      </a:r>
                      <a:r>
                        <a:rPr lang="en-US" sz="2000" baseline="0" dirty="0" smtClean="0">
                          <a:latin typeface="Arial Narrow" pitchFamily="34" charset="0"/>
                        </a:rPr>
                        <a:t> the previous year (which ranked the state 5</a:t>
                      </a:r>
                      <a:r>
                        <a:rPr lang="en-US" sz="2000" baseline="30000" dirty="0" smtClean="0">
                          <a:latin typeface="Arial Narrow" pitchFamily="34" charset="0"/>
                        </a:rPr>
                        <a:t>th</a:t>
                      </a:r>
                      <a:r>
                        <a:rPr lang="en-US" sz="2000" baseline="0" dirty="0" smtClean="0">
                          <a:latin typeface="Arial Narrow" pitchFamily="34" charset="0"/>
                        </a:rPr>
                        <a:t> in the nation).</a:t>
                      </a:r>
                      <a:endParaRPr lang="en-US" sz="2000" b="1" i="1" dirty="0" smtClean="0">
                        <a:latin typeface="Arial Narrow" pitchFamily="34" charset="0"/>
                      </a:endParaRPr>
                    </a:p>
                    <a:p>
                      <a:endParaRPr lang="en-US" sz="2000" b="1" i="1" dirty="0" smtClean="0">
                        <a:latin typeface="Arial Narrow"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14" name="Table 13"/>
          <p:cNvGraphicFramePr>
            <a:graphicFrameLocks noGrp="1"/>
          </p:cNvGraphicFramePr>
          <p:nvPr/>
        </p:nvGraphicFramePr>
        <p:xfrm>
          <a:off x="1828800" y="1676400"/>
          <a:ext cx="7120666" cy="1676400"/>
        </p:xfrm>
        <a:graphic>
          <a:graphicData uri="http://schemas.openxmlformats.org/drawingml/2006/table">
            <a:tbl>
              <a:tblPr firstRow="1" bandRow="1">
                <a:tableStyleId>{5940675A-B579-460E-94D1-54222C63F5DA}</a:tableStyleId>
              </a:tblPr>
              <a:tblGrid>
                <a:gridCol w="2438400"/>
                <a:gridCol w="4682266"/>
              </a:tblGrid>
              <a:tr h="1676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kern="1200" dirty="0" smtClean="0">
                          <a:solidFill>
                            <a:schemeClr val="tx1"/>
                          </a:solidFill>
                          <a:latin typeface="Arial Narrow" pitchFamily="34" charset="0"/>
                          <a:ea typeface="+mn-ea"/>
                          <a:cs typeface="+mn-cs"/>
                        </a:rPr>
                        <a:t>Goal:</a:t>
                      </a:r>
                      <a:br>
                        <a:rPr lang="en-US" sz="2000" b="1" i="1" kern="1200" dirty="0" smtClean="0">
                          <a:solidFill>
                            <a:schemeClr val="tx1"/>
                          </a:solidFill>
                          <a:latin typeface="Arial Narrow" pitchFamily="34" charset="0"/>
                          <a:ea typeface="+mn-ea"/>
                          <a:cs typeface="+mn-cs"/>
                        </a:rPr>
                      </a:br>
                      <a:r>
                        <a:rPr lang="en-US" sz="2000" b="0" i="0" kern="1200" dirty="0" smtClean="0">
                          <a:solidFill>
                            <a:schemeClr val="tx1"/>
                          </a:solidFill>
                          <a:latin typeface="Arial Narrow" pitchFamily="34" charset="0"/>
                          <a:ea typeface="+mn-ea"/>
                          <a:cs typeface="+mn-cs"/>
                        </a:rPr>
                        <a:t>R</a:t>
                      </a:r>
                      <a:r>
                        <a:rPr lang="en-US" sz="2000" b="0" kern="1200" dirty="0" smtClean="0">
                          <a:solidFill>
                            <a:schemeClr val="tx1"/>
                          </a:solidFill>
                          <a:latin typeface="Arial Narrow" pitchFamily="34" charset="0"/>
                          <a:ea typeface="+mn-ea"/>
                          <a:cs typeface="+mn-cs"/>
                        </a:rPr>
                        <a:t>ank among the top 10 states for low electricity rates (industrial and commercial).</a:t>
                      </a:r>
                      <a:endParaRPr lang="en-US" sz="2000" b="0" i="1" kern="1200" dirty="0" smtClean="0">
                        <a:solidFill>
                          <a:schemeClr val="tx1"/>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b="1" i="1" dirty="0" smtClean="0">
                          <a:latin typeface="Arial Narrow" pitchFamily="34" charset="0"/>
                        </a:rPr>
                        <a:t>Current Rank: 1st</a:t>
                      </a:r>
                    </a:p>
                    <a:p>
                      <a:r>
                        <a:rPr lang="en-US" sz="2000" kern="1200" dirty="0" smtClean="0">
                          <a:solidFill>
                            <a:schemeClr val="tx1"/>
                          </a:solidFill>
                          <a:latin typeface="Arial Narrow" pitchFamily="34" charset="0"/>
                          <a:ea typeface="+mn-ea"/>
                          <a:cs typeface="+mn-cs"/>
                        </a:rPr>
                        <a:t>2009 data ranks Washington the lowest out of the 50 states with an average cost of 5.95 cents/kW-hr.</a:t>
                      </a:r>
                      <a:endParaRPr lang="en-US" sz="2000" b="1" i="1" dirty="0" smtClean="0">
                        <a:latin typeface="Arial Narrow"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0" name="Slide Number Placeholder 8"/>
          <p:cNvSpPr>
            <a:spLocks noGrp="1"/>
          </p:cNvSpPr>
          <p:nvPr>
            <p:ph type="sldNum" sz="quarter" idx="12"/>
          </p:nvPr>
        </p:nvSpPr>
        <p:spPr>
          <a:xfrm>
            <a:off x="8174736" y="2272"/>
            <a:ext cx="762000" cy="365760"/>
          </a:xfrm>
        </p:spPr>
        <p:txBody>
          <a:bodyPr/>
          <a:lstStyle/>
          <a:p>
            <a:fld id="{36345BB2-1BEE-495F-BDE6-BA5165A56ED3}" type="slidenum">
              <a:rPr lang="en-US" smtClean="0"/>
              <a:pPr/>
              <a:t>31</a:t>
            </a:fld>
            <a:endParaRPr lang="en-US" dirty="0"/>
          </a:p>
        </p:txBody>
      </p:sp>
      <p:pic>
        <p:nvPicPr>
          <p:cNvPr id="15" name="Picture 2" descr="Olympia, WA Capitol Building">
            <a:hlinkClick r:id="rId6"/>
          </p:cNvPr>
          <p:cNvPicPr>
            <a:picLocks noChangeAspect="1" noChangeArrowheads="1"/>
          </p:cNvPicPr>
          <p:nvPr/>
        </p:nvPicPr>
        <p:blipFill>
          <a:blip r:embed="rId7" cstate="print"/>
          <a:srcRect/>
          <a:stretch>
            <a:fillRect/>
          </a:stretch>
        </p:blipFill>
        <p:spPr bwMode="auto">
          <a:xfrm>
            <a:off x="0" y="0"/>
            <a:ext cx="9144000" cy="1609726"/>
          </a:xfrm>
          <a:prstGeom prst="rect">
            <a:avLst/>
          </a:prstGeom>
          <a:noFill/>
        </p:spPr>
      </p:pic>
      <p:sp>
        <p:nvSpPr>
          <p:cNvPr id="16" name="TextBox 15"/>
          <p:cNvSpPr txBox="1"/>
          <p:nvPr/>
        </p:nvSpPr>
        <p:spPr>
          <a:xfrm>
            <a:off x="0" y="1153180"/>
            <a:ext cx="9144000" cy="523220"/>
          </a:xfrm>
          <a:prstGeom prst="rect">
            <a:avLst/>
          </a:prstGeom>
          <a:solidFill>
            <a:srgbClr val="336699"/>
          </a:solidFill>
        </p:spPr>
        <p:txBody>
          <a:bodyPr wrap="square" rtlCol="0">
            <a:spAutoFit/>
          </a:bodyPr>
          <a:lstStyle/>
          <a:p>
            <a:pPr algn="ctr"/>
            <a:r>
              <a:rPr lang="en-US" sz="2800" dirty="0" smtClean="0">
                <a:solidFill>
                  <a:schemeClr val="bg1"/>
                </a:solidFill>
                <a:latin typeface="Times New Roman" pitchFamily="18" charset="0"/>
                <a:cs typeface="Times New Roman" pitchFamily="18" charset="0"/>
              </a:rPr>
              <a:t>BENCHMARKS </a:t>
            </a:r>
            <a:r>
              <a:rPr lang="en-US" sz="2800" i="1" dirty="0" smtClean="0">
                <a:solidFill>
                  <a:schemeClr val="bg1"/>
                </a:solidFill>
                <a:latin typeface="Times New Roman" pitchFamily="18" charset="0"/>
                <a:cs typeface="Times New Roman" pitchFamily="18" charset="0"/>
              </a:rPr>
              <a:t>for a </a:t>
            </a:r>
            <a:r>
              <a:rPr lang="en-US" sz="2800" dirty="0" smtClean="0">
                <a:solidFill>
                  <a:schemeClr val="bg1"/>
                </a:solidFill>
                <a:latin typeface="Times New Roman" pitchFamily="18" charset="0"/>
                <a:cs typeface="Times New Roman" pitchFamily="18" charset="0"/>
              </a:rPr>
              <a:t>BETTER WASHINGTON </a:t>
            </a:r>
            <a:endParaRPr lang="en-US"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gged.local\we-data\Columbia-OR\Studio D\_Projects\Microsoft\4501-MSRNDTB10-Washington Round Table\Graphic elements\JPG 150\icon-0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828800"/>
            <a:ext cx="1357370" cy="1357370"/>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wagged.local\we-data\Columbia-OR\Studio D\_Projects\Microsoft\4501-MSRNDTB10-Washington Round Table\Graphic elements\JPG 150\icon-0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3505200"/>
            <a:ext cx="1351292" cy="1351292"/>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1" descr="\\wagged.local\we-data\Columbia-OR\Studio D\_Projects\Microsoft\4501-MSRNDTB10-Washington Round Table\Graphic elements\JPG 150\icon-09.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8600" y="5257800"/>
            <a:ext cx="1424432" cy="1424432"/>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Table 4"/>
          <p:cNvGraphicFramePr>
            <a:graphicFrameLocks noGrp="1"/>
          </p:cNvGraphicFramePr>
          <p:nvPr/>
        </p:nvGraphicFramePr>
        <p:xfrm>
          <a:off x="1828800" y="1752600"/>
          <a:ext cx="7120666" cy="1676400"/>
        </p:xfrm>
        <a:graphic>
          <a:graphicData uri="http://schemas.openxmlformats.org/drawingml/2006/table">
            <a:tbl>
              <a:tblPr firstRow="1" bandRow="1">
                <a:tableStyleId>{5940675A-B579-460E-94D1-54222C63F5DA}</a:tableStyleId>
              </a:tblPr>
              <a:tblGrid>
                <a:gridCol w="2438400"/>
                <a:gridCol w="4682266"/>
              </a:tblGrid>
              <a:tr h="1676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i="1" kern="1200" dirty="0" smtClean="0">
                          <a:solidFill>
                            <a:schemeClr val="tx1"/>
                          </a:solidFill>
                          <a:latin typeface="Arial Narrow" pitchFamily="34" charset="0"/>
                          <a:ea typeface="+mn-ea"/>
                          <a:cs typeface="+mn-cs"/>
                        </a:rPr>
                        <a:t>Goal: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kern="1200" dirty="0" smtClean="0">
                          <a:solidFill>
                            <a:schemeClr val="tx1"/>
                          </a:solidFill>
                          <a:latin typeface="Arial Narrow" pitchFamily="34" charset="0"/>
                          <a:ea typeface="+mn-ea"/>
                          <a:cs typeface="+mn-cs"/>
                        </a:rPr>
                        <a:t>Rank among the top 10 states in high school graduation rates. </a:t>
                      </a:r>
                    </a:p>
                  </a:txBody>
                  <a:tcPr>
                    <a:lnL w="12700" cmpd="sng">
                      <a:noFill/>
                    </a:lnL>
                    <a:lnR w="12700" cmpd="sng">
                      <a:noFill/>
                    </a:lnR>
                    <a:lnT w="12700" cmpd="sng">
                      <a:noFill/>
                    </a:lnT>
                    <a:lnB w="12700" cmpd="sng">
                      <a:noFill/>
                    </a:lnB>
                  </a:tcPr>
                </a:tc>
                <a:tc>
                  <a:txBody>
                    <a:bodyPr/>
                    <a:lstStyle/>
                    <a:p>
                      <a:r>
                        <a:rPr lang="en-US" sz="1900" b="1" i="1" dirty="0" smtClean="0">
                          <a:latin typeface="Arial Narrow" pitchFamily="34" charset="0"/>
                        </a:rPr>
                        <a:t>Current Rank: 42nd</a:t>
                      </a:r>
                    </a:p>
                    <a:p>
                      <a:r>
                        <a:rPr lang="en-US" sz="1900" dirty="0" smtClean="0">
                          <a:latin typeface="Arial Narrow" pitchFamily="34" charset="0"/>
                        </a:rPr>
                        <a:t>WA’s graduation rate in 2008 was 65.6%. More than 30,000 students fail to graduate every year; this equates to 170 students dropping out every day. </a:t>
                      </a:r>
                      <a:endParaRPr lang="en-US" sz="1900" b="1" i="1" dirty="0" smtClean="0">
                        <a:latin typeface="Arial Narrow"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6" name="Table 5"/>
          <p:cNvGraphicFramePr>
            <a:graphicFrameLocks noGrp="1"/>
          </p:cNvGraphicFramePr>
          <p:nvPr/>
        </p:nvGraphicFramePr>
        <p:xfrm>
          <a:off x="1828800" y="3429000"/>
          <a:ext cx="7120666" cy="1676400"/>
        </p:xfrm>
        <a:graphic>
          <a:graphicData uri="http://schemas.openxmlformats.org/drawingml/2006/table">
            <a:tbl>
              <a:tblPr firstRow="1" bandRow="1">
                <a:tableStyleId>{5940675A-B579-460E-94D1-54222C63F5DA}</a:tableStyleId>
              </a:tblPr>
              <a:tblGrid>
                <a:gridCol w="2438400"/>
                <a:gridCol w="4682266"/>
              </a:tblGrid>
              <a:tr h="1676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i="1" kern="1200" dirty="0" smtClean="0">
                          <a:solidFill>
                            <a:schemeClr val="tx1"/>
                          </a:solidFill>
                          <a:latin typeface="Arial Narrow" pitchFamily="34" charset="0"/>
                          <a:ea typeface="+mn-ea"/>
                          <a:cs typeface="+mn-cs"/>
                        </a:rPr>
                        <a:t>Goal: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kern="1200" dirty="0" smtClean="0">
                          <a:solidFill>
                            <a:schemeClr val="tx1"/>
                          </a:solidFill>
                          <a:latin typeface="Arial Narrow" pitchFamily="34" charset="0"/>
                          <a:ea typeface="+mn-ea"/>
                          <a:cs typeface="+mn-cs"/>
                        </a:rPr>
                        <a:t>Rank among the top 10 states in student performance in math &amp; science. </a:t>
                      </a:r>
                      <a:r>
                        <a:rPr lang="en-US" sz="1900" b="0" i="1" kern="1200" dirty="0" smtClean="0">
                          <a:solidFill>
                            <a:schemeClr val="tx1"/>
                          </a:solidFill>
                          <a:latin typeface="Arial Narrow" pitchFamily="34" charset="0"/>
                          <a:ea typeface="+mn-ea"/>
                          <a:cs typeface="+mn-cs"/>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900" b="1" i="1" dirty="0" smtClean="0">
                          <a:latin typeface="Arial Narrow" pitchFamily="34" charset="0"/>
                        </a:rPr>
                        <a:t>Current Rank: 9</a:t>
                      </a:r>
                      <a:r>
                        <a:rPr lang="en-US" sz="1900" b="1" i="1" baseline="30000" dirty="0" smtClean="0">
                          <a:latin typeface="Arial Narrow" pitchFamily="34" charset="0"/>
                        </a:rPr>
                        <a:t>th</a:t>
                      </a:r>
                      <a:r>
                        <a:rPr lang="en-US" sz="1900" b="1" i="1" dirty="0" smtClean="0">
                          <a:latin typeface="Arial Narrow" pitchFamily="34" charset="0"/>
                        </a:rPr>
                        <a:t> in math; 21</a:t>
                      </a:r>
                      <a:r>
                        <a:rPr lang="en-US" sz="1900" b="1" i="1" baseline="30000" dirty="0" smtClean="0">
                          <a:latin typeface="Arial Narrow" pitchFamily="34" charset="0"/>
                        </a:rPr>
                        <a:t>st</a:t>
                      </a:r>
                      <a:r>
                        <a:rPr lang="en-US" sz="1900" b="1" i="1" dirty="0" smtClean="0">
                          <a:latin typeface="Arial Narrow" pitchFamily="34" charset="0"/>
                        </a:rPr>
                        <a:t> in science</a:t>
                      </a:r>
                      <a:br>
                        <a:rPr lang="en-US" sz="1900" b="1" i="1" dirty="0" smtClean="0">
                          <a:latin typeface="Arial Narrow" pitchFamily="34" charset="0"/>
                        </a:rPr>
                      </a:br>
                      <a:r>
                        <a:rPr lang="en-US" sz="1900" dirty="0" smtClean="0">
                          <a:latin typeface="Arial Narrow" pitchFamily="34" charset="0"/>
                        </a:rPr>
                        <a:t> 40% of 8</a:t>
                      </a:r>
                      <a:r>
                        <a:rPr lang="en-US" sz="1900" baseline="30000" dirty="0" smtClean="0">
                          <a:latin typeface="Arial Narrow" pitchFamily="34" charset="0"/>
                        </a:rPr>
                        <a:t>th</a:t>
                      </a:r>
                      <a:r>
                        <a:rPr lang="en-US" sz="1900" dirty="0" smtClean="0">
                          <a:latin typeface="Arial Narrow" pitchFamily="34" charset="0"/>
                        </a:rPr>
                        <a:t> graders score at above or proficient in mathematics. 34% of 8</a:t>
                      </a:r>
                      <a:r>
                        <a:rPr lang="en-US" sz="1900" baseline="30000" dirty="0" smtClean="0">
                          <a:latin typeface="Arial Narrow" pitchFamily="34" charset="0"/>
                        </a:rPr>
                        <a:t>th</a:t>
                      </a:r>
                      <a:r>
                        <a:rPr lang="en-US" sz="1900" dirty="0" smtClean="0">
                          <a:latin typeface="Arial Narrow" pitchFamily="34" charset="0"/>
                        </a:rPr>
                        <a:t> graders score at or above proficient in science. </a:t>
                      </a:r>
                      <a:endParaRPr lang="en-US" sz="1900" b="1" i="1" dirty="0" smtClean="0">
                        <a:latin typeface="Arial Narrow"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7" name="Table 6"/>
          <p:cNvGraphicFramePr>
            <a:graphicFrameLocks noGrp="1"/>
          </p:cNvGraphicFramePr>
          <p:nvPr/>
        </p:nvGraphicFramePr>
        <p:xfrm>
          <a:off x="1828800" y="5181600"/>
          <a:ext cx="7120666" cy="1676400"/>
        </p:xfrm>
        <a:graphic>
          <a:graphicData uri="http://schemas.openxmlformats.org/drawingml/2006/table">
            <a:tbl>
              <a:tblPr firstRow="1" bandRow="1">
                <a:tableStyleId>{5940675A-B579-460E-94D1-54222C63F5DA}</a:tableStyleId>
              </a:tblPr>
              <a:tblGrid>
                <a:gridCol w="2438400"/>
                <a:gridCol w="4682266"/>
              </a:tblGrid>
              <a:tr h="1676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i="1" kern="1200" dirty="0" smtClean="0">
                          <a:solidFill>
                            <a:schemeClr val="tx1"/>
                          </a:solidFill>
                          <a:latin typeface="Arial Narrow" pitchFamily="34" charset="0"/>
                          <a:ea typeface="+mn-ea"/>
                          <a:cs typeface="+mn-cs"/>
                        </a:rPr>
                        <a:t>Goal: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kern="1200" dirty="0" smtClean="0">
                          <a:solidFill>
                            <a:schemeClr val="tx1"/>
                          </a:solidFill>
                          <a:latin typeface="Arial Narrow" pitchFamily="34" charset="0"/>
                          <a:ea typeface="+mn-ea"/>
                          <a:cs typeface="+mn-cs"/>
                        </a:rPr>
                        <a:t>Rank among the top 10 states in bachelor’s degrees awarded per capita.</a:t>
                      </a:r>
                      <a:endParaRPr lang="en-US" sz="1900" b="0" i="1" kern="1200" dirty="0" smtClean="0">
                        <a:solidFill>
                          <a:schemeClr val="tx1"/>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900" b="1" i="1" dirty="0" smtClean="0">
                          <a:latin typeface="Arial Narrow" pitchFamily="34" charset="0"/>
                        </a:rPr>
                        <a:t>Current Rank: 35</a:t>
                      </a:r>
                      <a:r>
                        <a:rPr lang="en-US" sz="1900" b="1" i="1" baseline="30000" dirty="0" smtClean="0">
                          <a:latin typeface="Arial Narrow" pitchFamily="34" charset="0"/>
                        </a:rPr>
                        <a:t>th</a:t>
                      </a:r>
                    </a:p>
                    <a:p>
                      <a:r>
                        <a:rPr lang="en-US" sz="1900" b="0" i="0" baseline="0" dirty="0" smtClean="0">
                          <a:latin typeface="Arial Narrow" pitchFamily="34" charset="0"/>
                        </a:rPr>
                        <a:t>By 2018, 67% of jobs in WA will require some postsecondary training. A higher ranking is needed to ensure WA is preparing its young people for success in its economy. </a:t>
                      </a:r>
                      <a:endParaRPr lang="en-US" sz="1900" b="0" i="0" dirty="0" smtClean="0">
                        <a:latin typeface="Arial Narrow"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8" name="Slide Number Placeholder 8"/>
          <p:cNvSpPr>
            <a:spLocks noGrp="1"/>
          </p:cNvSpPr>
          <p:nvPr>
            <p:ph type="sldNum" sz="quarter" idx="12"/>
          </p:nvPr>
        </p:nvSpPr>
        <p:spPr>
          <a:xfrm>
            <a:off x="8174736" y="2272"/>
            <a:ext cx="762000" cy="365760"/>
          </a:xfrm>
        </p:spPr>
        <p:txBody>
          <a:bodyPr/>
          <a:lstStyle/>
          <a:p>
            <a:fld id="{36345BB2-1BEE-495F-BDE6-BA5165A56ED3}" type="slidenum">
              <a:rPr lang="en-US" smtClean="0"/>
              <a:pPr/>
              <a:t>32</a:t>
            </a:fld>
            <a:endParaRPr lang="en-US" dirty="0"/>
          </a:p>
        </p:txBody>
      </p:sp>
      <p:pic>
        <p:nvPicPr>
          <p:cNvPr id="9" name="Picture 2" descr="Olympia, WA Capitol Building">
            <a:hlinkClick r:id="rId6"/>
          </p:cNvPr>
          <p:cNvPicPr>
            <a:picLocks noChangeAspect="1" noChangeArrowheads="1"/>
          </p:cNvPicPr>
          <p:nvPr/>
        </p:nvPicPr>
        <p:blipFill>
          <a:blip r:embed="rId7" cstate="print"/>
          <a:srcRect/>
          <a:stretch>
            <a:fillRect/>
          </a:stretch>
        </p:blipFill>
        <p:spPr bwMode="auto">
          <a:xfrm>
            <a:off x="0" y="0"/>
            <a:ext cx="9144000" cy="1609726"/>
          </a:xfrm>
          <a:prstGeom prst="rect">
            <a:avLst/>
          </a:prstGeom>
          <a:noFill/>
        </p:spPr>
      </p:pic>
      <p:sp>
        <p:nvSpPr>
          <p:cNvPr id="10" name="TextBox 9"/>
          <p:cNvSpPr txBox="1"/>
          <p:nvPr/>
        </p:nvSpPr>
        <p:spPr>
          <a:xfrm>
            <a:off x="0" y="1153180"/>
            <a:ext cx="9144000" cy="523220"/>
          </a:xfrm>
          <a:prstGeom prst="rect">
            <a:avLst/>
          </a:prstGeom>
          <a:solidFill>
            <a:srgbClr val="336699"/>
          </a:solidFill>
        </p:spPr>
        <p:txBody>
          <a:bodyPr wrap="square" rtlCol="0">
            <a:spAutoFit/>
          </a:bodyPr>
          <a:lstStyle/>
          <a:p>
            <a:pPr algn="ctr"/>
            <a:r>
              <a:rPr lang="en-US" sz="2800" dirty="0" smtClean="0">
                <a:solidFill>
                  <a:schemeClr val="bg1"/>
                </a:solidFill>
                <a:latin typeface="Times New Roman" pitchFamily="18" charset="0"/>
                <a:cs typeface="Times New Roman" pitchFamily="18" charset="0"/>
              </a:rPr>
              <a:t>BENCHMARKS </a:t>
            </a:r>
            <a:r>
              <a:rPr lang="en-US" sz="2800" i="1" dirty="0" smtClean="0">
                <a:solidFill>
                  <a:schemeClr val="bg1"/>
                </a:solidFill>
                <a:latin typeface="Times New Roman" pitchFamily="18" charset="0"/>
                <a:cs typeface="Times New Roman" pitchFamily="18" charset="0"/>
              </a:rPr>
              <a:t>for a </a:t>
            </a:r>
            <a:r>
              <a:rPr lang="en-US" sz="2800" dirty="0" smtClean="0">
                <a:solidFill>
                  <a:schemeClr val="bg1"/>
                </a:solidFill>
                <a:latin typeface="Times New Roman" pitchFamily="18" charset="0"/>
                <a:cs typeface="Times New Roman" pitchFamily="18" charset="0"/>
              </a:rPr>
              <a:t>BETTER WASHINGTON </a:t>
            </a:r>
            <a:endParaRPr lang="en-US"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gged.local\we-data\Columbia-OR\Studio D\_Projects\Microsoft\4501-MSRNDTB10-Washington Round Table\Graphic elements\JPG 150\icon-1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981200"/>
            <a:ext cx="1295400" cy="1295400"/>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1" descr="\\wagged.local\we-data\Columbia-OR\Studio D\_Projects\Microsoft\4501-MSRNDTB10-Washington Round Table\Graphic elements\JPG 150\icon-06.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3671830"/>
            <a:ext cx="1357370" cy="135737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descr="\\wagged.local\we-data\Columbia-OR\Studio D\_Projects\Microsoft\4501-MSRNDTB10-Washington Round Table\Graphic elements\JPG 150\icon-08.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36299" y="5441699"/>
            <a:ext cx="1340101" cy="1340101"/>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Table 4"/>
          <p:cNvGraphicFramePr>
            <a:graphicFrameLocks noGrp="1"/>
          </p:cNvGraphicFramePr>
          <p:nvPr/>
        </p:nvGraphicFramePr>
        <p:xfrm>
          <a:off x="1828800" y="5181600"/>
          <a:ext cx="7120666" cy="1676400"/>
        </p:xfrm>
        <a:graphic>
          <a:graphicData uri="http://schemas.openxmlformats.org/drawingml/2006/table">
            <a:tbl>
              <a:tblPr firstRow="1" bandRow="1">
                <a:tableStyleId>{5940675A-B579-460E-94D1-54222C63F5DA}</a:tableStyleId>
              </a:tblPr>
              <a:tblGrid>
                <a:gridCol w="2438400"/>
                <a:gridCol w="4682266"/>
              </a:tblGrid>
              <a:tr h="1676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i="1" kern="1200" dirty="0" smtClean="0">
                          <a:solidFill>
                            <a:schemeClr val="tx1"/>
                          </a:solidFill>
                          <a:latin typeface="Arial Narrow" pitchFamily="34" charset="0"/>
                          <a:ea typeface="+mn-ea"/>
                          <a:cs typeface="+mn-cs"/>
                        </a:rPr>
                        <a:t>Goal: </a:t>
                      </a:r>
                      <a:br>
                        <a:rPr lang="en-US" sz="1900" b="1" i="1" kern="1200" dirty="0" smtClean="0">
                          <a:solidFill>
                            <a:schemeClr val="tx1"/>
                          </a:solidFill>
                          <a:latin typeface="Arial Narrow" pitchFamily="34" charset="0"/>
                          <a:ea typeface="+mn-ea"/>
                          <a:cs typeface="+mn-cs"/>
                        </a:rPr>
                      </a:br>
                      <a:r>
                        <a:rPr lang="en-US" sz="1900" b="0" i="0" kern="1200" dirty="0" smtClean="0">
                          <a:solidFill>
                            <a:schemeClr val="tx1"/>
                          </a:solidFill>
                          <a:latin typeface="Arial Narrow" pitchFamily="34" charset="0"/>
                          <a:ea typeface="+mn-ea"/>
                          <a:cs typeface="+mn-cs"/>
                        </a:rPr>
                        <a:t>R</a:t>
                      </a:r>
                      <a:r>
                        <a:rPr lang="en-US" sz="1900" b="0" kern="1200" dirty="0" smtClean="0">
                          <a:solidFill>
                            <a:schemeClr val="tx1"/>
                          </a:solidFill>
                          <a:latin typeface="Arial Narrow" pitchFamily="34" charset="0"/>
                          <a:ea typeface="+mn-ea"/>
                          <a:cs typeface="+mn-cs"/>
                        </a:rPr>
                        <a:t>ank among the top 10 states with the shortest commute travel times per person.</a:t>
                      </a:r>
                      <a:endParaRPr lang="en-US" sz="1900" b="0" i="1" kern="1200" dirty="0" smtClean="0">
                        <a:solidFill>
                          <a:schemeClr val="tx1"/>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900" b="1" i="1" dirty="0" smtClean="0">
                          <a:latin typeface="Arial Narrow" pitchFamily="34" charset="0"/>
                        </a:rPr>
                        <a:t>Current Rank: 39</a:t>
                      </a:r>
                      <a:r>
                        <a:rPr lang="en-US" sz="1900" b="1" i="1" baseline="30000" dirty="0" smtClean="0">
                          <a:latin typeface="Arial Narrow" pitchFamily="34" charset="0"/>
                        </a:rPr>
                        <a:t>th</a:t>
                      </a:r>
                      <a:r>
                        <a:rPr lang="en-US" sz="1900" b="1" i="1" dirty="0" smtClean="0">
                          <a:latin typeface="Arial Narrow" pitchFamily="34" charset="0"/>
                        </a:rPr>
                        <a:t> </a:t>
                      </a:r>
                    </a:p>
                    <a:p>
                      <a:r>
                        <a:rPr lang="en-US" sz="1900" dirty="0" smtClean="0">
                          <a:latin typeface="Arial Narrow" pitchFamily="34" charset="0"/>
                        </a:rPr>
                        <a:t>Average commute time to work of 25.5 minutes. (The commute is longer along that I-5 corridor at 27.1 minutes.)</a:t>
                      </a:r>
                      <a:endParaRPr lang="en-US" sz="1900" b="1" i="1" dirty="0" smtClean="0">
                        <a:latin typeface="Arial Narrow" pitchFamily="34" charset="0"/>
                      </a:endParaRPr>
                    </a:p>
                    <a:p>
                      <a:endParaRPr lang="en-US" sz="1900" b="1" i="1" dirty="0" smtClean="0">
                        <a:latin typeface="Arial Narrow"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6" name="Table 5"/>
          <p:cNvGraphicFramePr>
            <a:graphicFrameLocks noGrp="1"/>
          </p:cNvGraphicFramePr>
          <p:nvPr/>
        </p:nvGraphicFramePr>
        <p:xfrm>
          <a:off x="1828800" y="3505200"/>
          <a:ext cx="7120666" cy="1676400"/>
        </p:xfrm>
        <a:graphic>
          <a:graphicData uri="http://schemas.openxmlformats.org/drawingml/2006/table">
            <a:tbl>
              <a:tblPr firstRow="1" bandRow="1">
                <a:tableStyleId>{5940675A-B579-460E-94D1-54222C63F5DA}</a:tableStyleId>
              </a:tblPr>
              <a:tblGrid>
                <a:gridCol w="2438400"/>
                <a:gridCol w="4682266"/>
              </a:tblGrid>
              <a:tr h="1676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i="1" kern="1200" dirty="0" smtClean="0">
                          <a:solidFill>
                            <a:schemeClr val="tx1">
                              <a:lumMod val="85000"/>
                              <a:lumOff val="15000"/>
                            </a:schemeClr>
                          </a:solidFill>
                          <a:latin typeface="Arial Narrow" pitchFamily="34" charset="0"/>
                          <a:ea typeface="+mn-ea"/>
                          <a:cs typeface="+mn-cs"/>
                        </a:rPr>
                        <a:t>Goal: </a:t>
                      </a:r>
                      <a:br>
                        <a:rPr lang="en-US" sz="1900" b="1" i="1" kern="1200" dirty="0" smtClean="0">
                          <a:solidFill>
                            <a:schemeClr val="tx1">
                              <a:lumMod val="85000"/>
                              <a:lumOff val="15000"/>
                            </a:schemeClr>
                          </a:solidFill>
                          <a:latin typeface="Arial Narrow" pitchFamily="34" charset="0"/>
                          <a:ea typeface="+mn-ea"/>
                          <a:cs typeface="+mn-cs"/>
                        </a:rPr>
                      </a:br>
                      <a:r>
                        <a:rPr lang="en-US" sz="1900" b="0" i="0" kern="1200" dirty="0" smtClean="0">
                          <a:solidFill>
                            <a:schemeClr val="tx1">
                              <a:lumMod val="95000"/>
                              <a:lumOff val="5000"/>
                            </a:schemeClr>
                          </a:solidFill>
                          <a:latin typeface="Arial Narrow" pitchFamily="34" charset="0"/>
                          <a:ea typeface="+mn-ea"/>
                          <a:cs typeface="+mn-cs"/>
                        </a:rPr>
                        <a:t>R</a:t>
                      </a:r>
                      <a:r>
                        <a:rPr lang="en-US" sz="1900" b="0" kern="1200" dirty="0" smtClean="0">
                          <a:solidFill>
                            <a:schemeClr val="tx1">
                              <a:lumMod val="95000"/>
                              <a:lumOff val="5000"/>
                            </a:schemeClr>
                          </a:solidFill>
                          <a:latin typeface="Arial Narrow" pitchFamily="34" charset="0"/>
                          <a:ea typeface="+mn-ea"/>
                          <a:cs typeface="+mn-cs"/>
                        </a:rPr>
                        <a:t>ank among the top 10 states for the highest % of roads in “good or very good” condition.</a:t>
                      </a:r>
                      <a:endParaRPr lang="en-US" sz="1900" b="0" i="1" kern="1200" dirty="0" smtClean="0">
                        <a:solidFill>
                          <a:schemeClr val="tx1">
                            <a:lumMod val="95000"/>
                            <a:lumOff val="5000"/>
                          </a:schemeClr>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i="1" dirty="0" smtClean="0">
                          <a:latin typeface="Arial Narrow" pitchFamily="34" charset="0"/>
                        </a:rPr>
                        <a:t>Current Rank: 16</a:t>
                      </a:r>
                      <a:r>
                        <a:rPr lang="en-US" sz="1900" b="1" i="1" baseline="30000" dirty="0" smtClean="0">
                          <a:latin typeface="Arial Narrow" pitchFamily="34" charset="0"/>
                        </a:rPr>
                        <a:t>th</a:t>
                      </a:r>
                      <a:r>
                        <a:rPr lang="en-US" sz="1900" b="1" i="1" dirty="0" smtClean="0">
                          <a:latin typeface="Arial Narrow"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latin typeface="Arial Narrow" pitchFamily="34" charset="0"/>
                        </a:rPr>
                        <a:t>48.2% of Washington’s roads are deemed in “good” or “very good” condition.  </a:t>
                      </a:r>
                      <a:endParaRPr lang="en-US" sz="1900" b="1" i="1" dirty="0" smtClean="0">
                        <a:latin typeface="Arial Narrow" pitchFamily="34" charset="0"/>
                      </a:endParaRPr>
                    </a:p>
                    <a:p>
                      <a:endParaRPr lang="en-US" sz="1900" b="1" i="1" dirty="0" smtClean="0">
                        <a:latin typeface="Arial Narrow"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7" name="Table 6"/>
          <p:cNvGraphicFramePr>
            <a:graphicFrameLocks noGrp="1"/>
          </p:cNvGraphicFramePr>
          <p:nvPr/>
        </p:nvGraphicFramePr>
        <p:xfrm>
          <a:off x="1828800" y="1752600"/>
          <a:ext cx="7120666" cy="1676400"/>
        </p:xfrm>
        <a:graphic>
          <a:graphicData uri="http://schemas.openxmlformats.org/drawingml/2006/table">
            <a:tbl>
              <a:tblPr firstRow="1" bandRow="1">
                <a:tableStyleId>{5940675A-B579-460E-94D1-54222C63F5DA}</a:tableStyleId>
              </a:tblPr>
              <a:tblGrid>
                <a:gridCol w="2438400"/>
                <a:gridCol w="4682266"/>
              </a:tblGrid>
              <a:tr h="1676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i="1" kern="1200" dirty="0" smtClean="0">
                          <a:solidFill>
                            <a:schemeClr val="tx1"/>
                          </a:solidFill>
                          <a:latin typeface="Arial Narrow" pitchFamily="34" charset="0"/>
                          <a:ea typeface="+mn-ea"/>
                          <a:cs typeface="+mn-cs"/>
                        </a:rPr>
                        <a:t>Goal: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i="0" kern="1200" dirty="0" smtClean="0">
                          <a:solidFill>
                            <a:schemeClr val="tx1"/>
                          </a:solidFill>
                          <a:latin typeface="Arial Narrow" pitchFamily="34" charset="0"/>
                          <a:ea typeface="+mn-ea"/>
                          <a:cs typeface="+mn-cs"/>
                        </a:rPr>
                        <a:t>Rank among the top 10 states in the lowest number of functionally obsolete bridges.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900" b="1" i="1" dirty="0" smtClean="0">
                          <a:latin typeface="Arial Narrow" pitchFamily="34" charset="0"/>
                        </a:rPr>
                        <a:t>Current Rank: 42</a:t>
                      </a:r>
                      <a:r>
                        <a:rPr lang="en-US" sz="1900" b="1" i="1" baseline="30000" dirty="0" smtClean="0">
                          <a:latin typeface="Arial Narrow" pitchFamily="34" charset="0"/>
                        </a:rPr>
                        <a:t>nd</a:t>
                      </a:r>
                      <a:endParaRPr lang="en-US" sz="1900" b="1" i="1" dirty="0" smtClean="0">
                        <a:latin typeface="Arial Narrow" pitchFamily="34" charset="0"/>
                      </a:endParaRPr>
                    </a:p>
                    <a:p>
                      <a:r>
                        <a:rPr lang="en-US" sz="1900" dirty="0" smtClean="0">
                          <a:latin typeface="Arial Narrow" pitchFamily="34" charset="0"/>
                        </a:rPr>
                        <a:t>21%</a:t>
                      </a:r>
                      <a:r>
                        <a:rPr lang="en-US" sz="1900" baseline="0" dirty="0" smtClean="0">
                          <a:latin typeface="Arial Narrow" pitchFamily="34" charset="0"/>
                        </a:rPr>
                        <a:t> of WA bridges are functionally obsolete; </a:t>
                      </a:r>
                      <a:r>
                        <a:rPr lang="en-US" sz="1900" dirty="0" smtClean="0">
                          <a:latin typeface="Arial Narrow" pitchFamily="34" charset="0"/>
                        </a:rPr>
                        <a:t>only 8 states have a higher percentage of FO bridges. </a:t>
                      </a:r>
                      <a:endParaRPr lang="en-US" sz="1900" b="1" i="1" baseline="30000" dirty="0" smtClean="0">
                        <a:latin typeface="Arial Narrow" pitchFamily="34" charset="0"/>
                      </a:endParaRPr>
                    </a:p>
                    <a:p>
                      <a:endParaRPr lang="en-US" sz="1900" b="1" i="1" dirty="0" smtClean="0">
                        <a:latin typeface="Arial Narrow"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8" name="Slide Number Placeholder 8"/>
          <p:cNvSpPr>
            <a:spLocks noGrp="1"/>
          </p:cNvSpPr>
          <p:nvPr>
            <p:ph type="sldNum" sz="quarter" idx="12"/>
          </p:nvPr>
        </p:nvSpPr>
        <p:spPr>
          <a:xfrm>
            <a:off x="8174736" y="2272"/>
            <a:ext cx="762000" cy="365760"/>
          </a:xfrm>
        </p:spPr>
        <p:txBody>
          <a:bodyPr/>
          <a:lstStyle/>
          <a:p>
            <a:fld id="{36345BB2-1BEE-495F-BDE6-BA5165A56ED3}" type="slidenum">
              <a:rPr lang="en-US" smtClean="0"/>
              <a:pPr/>
              <a:t>33</a:t>
            </a:fld>
            <a:endParaRPr lang="en-US" dirty="0"/>
          </a:p>
        </p:txBody>
      </p:sp>
      <p:pic>
        <p:nvPicPr>
          <p:cNvPr id="9" name="Picture 2" descr="Olympia, WA Capitol Building">
            <a:hlinkClick r:id="rId6"/>
          </p:cNvPr>
          <p:cNvPicPr>
            <a:picLocks noChangeAspect="1" noChangeArrowheads="1"/>
          </p:cNvPicPr>
          <p:nvPr/>
        </p:nvPicPr>
        <p:blipFill>
          <a:blip r:embed="rId7" cstate="print"/>
          <a:srcRect/>
          <a:stretch>
            <a:fillRect/>
          </a:stretch>
        </p:blipFill>
        <p:spPr bwMode="auto">
          <a:xfrm>
            <a:off x="0" y="0"/>
            <a:ext cx="9144000" cy="1609726"/>
          </a:xfrm>
          <a:prstGeom prst="rect">
            <a:avLst/>
          </a:prstGeom>
          <a:noFill/>
        </p:spPr>
      </p:pic>
      <p:sp>
        <p:nvSpPr>
          <p:cNvPr id="10" name="TextBox 9"/>
          <p:cNvSpPr txBox="1"/>
          <p:nvPr/>
        </p:nvSpPr>
        <p:spPr>
          <a:xfrm>
            <a:off x="0" y="1153180"/>
            <a:ext cx="9144000" cy="523220"/>
          </a:xfrm>
          <a:prstGeom prst="rect">
            <a:avLst/>
          </a:prstGeom>
          <a:solidFill>
            <a:srgbClr val="336699"/>
          </a:solidFill>
        </p:spPr>
        <p:txBody>
          <a:bodyPr wrap="square" rtlCol="0">
            <a:spAutoFit/>
          </a:bodyPr>
          <a:lstStyle/>
          <a:p>
            <a:pPr algn="ctr"/>
            <a:r>
              <a:rPr lang="en-US" sz="2800" dirty="0" smtClean="0">
                <a:solidFill>
                  <a:schemeClr val="bg1"/>
                </a:solidFill>
                <a:latin typeface="Times New Roman" pitchFamily="18" charset="0"/>
                <a:cs typeface="Times New Roman" pitchFamily="18" charset="0"/>
              </a:rPr>
              <a:t>BENCHMARKS </a:t>
            </a:r>
            <a:r>
              <a:rPr lang="en-US" sz="2800" i="1" dirty="0" smtClean="0">
                <a:solidFill>
                  <a:schemeClr val="bg1"/>
                </a:solidFill>
                <a:latin typeface="Times New Roman" pitchFamily="18" charset="0"/>
                <a:cs typeface="Times New Roman" pitchFamily="18" charset="0"/>
              </a:rPr>
              <a:t>for a </a:t>
            </a:r>
            <a:r>
              <a:rPr lang="en-US" sz="2800" dirty="0" smtClean="0">
                <a:solidFill>
                  <a:schemeClr val="bg1"/>
                </a:solidFill>
                <a:latin typeface="Times New Roman" pitchFamily="18" charset="0"/>
                <a:cs typeface="Times New Roman" pitchFamily="18" charset="0"/>
              </a:rPr>
              <a:t>BETTER WASHINGTON </a:t>
            </a:r>
            <a:endParaRPr lang="en-US"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gged.local\we-data\Columbia-OR\Studio D\_Projects\Microsoft\4501-MSRNDTB10-Washington Round Table\Graphic elements\JPG 150\icon-0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4837545"/>
            <a:ext cx="1330983" cy="1330983"/>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wagged.local\we-data\Columbia-OR\Studio D\_Projects\Microsoft\4501-MSRNDTB10-Washington Round Table\Graphic elements\JPG 150\icon-0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0" y="1783842"/>
            <a:ext cx="1340358" cy="1340358"/>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1" descr="\\wagged.local\we-data\Columbia-OR\Studio D\_Projects\Microsoft\4501-MSRNDTB10-Washington Round Table\Graphic elements\JPG 150\icon-0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1000" y="3352800"/>
            <a:ext cx="1295400" cy="129540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Table 5"/>
          <p:cNvGraphicFramePr>
            <a:graphicFrameLocks noGrp="1"/>
          </p:cNvGraphicFramePr>
          <p:nvPr/>
        </p:nvGraphicFramePr>
        <p:xfrm>
          <a:off x="1828800" y="4724400"/>
          <a:ext cx="7120666" cy="1828800"/>
        </p:xfrm>
        <a:graphic>
          <a:graphicData uri="http://schemas.openxmlformats.org/drawingml/2006/table">
            <a:tbl>
              <a:tblPr firstRow="1" bandRow="1">
                <a:tableStyleId>{5940675A-B579-460E-94D1-54222C63F5DA}</a:tableStyleId>
              </a:tblPr>
              <a:tblGrid>
                <a:gridCol w="2438400"/>
                <a:gridCol w="4682266"/>
              </a:tblGrid>
              <a:tr h="1676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i="1" kern="1200" dirty="0" smtClean="0">
                          <a:solidFill>
                            <a:schemeClr val="tx1"/>
                          </a:solidFill>
                          <a:latin typeface="Arial Narrow" pitchFamily="34" charset="0"/>
                          <a:ea typeface="+mn-ea"/>
                          <a:cs typeface="+mn-cs"/>
                        </a:rPr>
                        <a:t>Goal: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kern="1200" dirty="0" smtClean="0">
                          <a:solidFill>
                            <a:schemeClr val="tx1"/>
                          </a:solidFill>
                          <a:latin typeface="Arial Narrow" pitchFamily="34" charset="0"/>
                          <a:ea typeface="+mn-ea"/>
                          <a:cs typeface="+mn-cs"/>
                        </a:rPr>
                        <a:t>Stay out of the 10 states with highest state/local business tax burden relative to private sector GSP. </a:t>
                      </a:r>
                      <a:endParaRPr lang="en-US" sz="1900" b="0" i="1" kern="1200" dirty="0" smtClean="0">
                        <a:solidFill>
                          <a:schemeClr val="tx1"/>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900" b="1" i="1" dirty="0" smtClean="0">
                          <a:latin typeface="Arial Narrow" pitchFamily="34" charset="0"/>
                        </a:rPr>
                        <a:t>Current Rank: 37</a:t>
                      </a:r>
                      <a:r>
                        <a:rPr lang="en-US" sz="1900" b="1" i="1" baseline="30000" dirty="0" smtClean="0">
                          <a:latin typeface="Arial Narrow" pitchFamily="34" charset="0"/>
                        </a:rPr>
                        <a:t>th</a:t>
                      </a:r>
                      <a:r>
                        <a:rPr lang="en-US" sz="1900" b="1" i="1" dirty="0" smtClean="0">
                          <a:latin typeface="Arial Narrow" pitchFamily="34" charset="0"/>
                        </a:rPr>
                        <a:t> </a:t>
                      </a:r>
                    </a:p>
                    <a:p>
                      <a:r>
                        <a:rPr lang="en-US" sz="1900" b="0" i="0" dirty="0" smtClean="0">
                          <a:latin typeface="Arial Narrow" pitchFamily="34" charset="0"/>
                        </a:rPr>
                        <a:t>State</a:t>
                      </a:r>
                      <a:r>
                        <a:rPr lang="en-US" sz="1900" b="0" i="0" baseline="0" dirty="0" smtClean="0">
                          <a:latin typeface="Arial Narrow" pitchFamily="34" charset="0"/>
                        </a:rPr>
                        <a:t> and local business taxes equate to 5.4% of private sector GSP, earning Washington the ranking of 37</a:t>
                      </a:r>
                      <a:r>
                        <a:rPr lang="en-US" sz="1900" b="0" i="0" baseline="30000" dirty="0" smtClean="0">
                          <a:latin typeface="Arial Narrow" pitchFamily="34" charset="0"/>
                        </a:rPr>
                        <a:t>th</a:t>
                      </a:r>
                      <a:r>
                        <a:rPr lang="en-US" sz="1900" b="0" i="0" baseline="0" dirty="0" smtClean="0">
                          <a:latin typeface="Arial Narrow" pitchFamily="34" charset="0"/>
                        </a:rPr>
                        <a:t>.  Only 13 states have a higher business tax burden.</a:t>
                      </a:r>
                      <a:endParaRPr lang="en-US" sz="1900" b="1" i="1" dirty="0" smtClean="0">
                        <a:latin typeface="Arial Narrow"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7" name="Table 6"/>
          <p:cNvGraphicFramePr>
            <a:graphicFrameLocks noGrp="1"/>
          </p:cNvGraphicFramePr>
          <p:nvPr/>
        </p:nvGraphicFramePr>
        <p:xfrm>
          <a:off x="1828800" y="1752600"/>
          <a:ext cx="7120666" cy="1676400"/>
        </p:xfrm>
        <a:graphic>
          <a:graphicData uri="http://schemas.openxmlformats.org/drawingml/2006/table">
            <a:tbl>
              <a:tblPr firstRow="1" bandRow="1">
                <a:tableStyleId>{5940675A-B579-460E-94D1-54222C63F5DA}</a:tableStyleId>
              </a:tblPr>
              <a:tblGrid>
                <a:gridCol w="2438400"/>
                <a:gridCol w="4682266"/>
              </a:tblGrid>
              <a:tr h="1676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i="1" kern="1200" dirty="0" smtClean="0">
                          <a:solidFill>
                            <a:schemeClr val="tx1"/>
                          </a:solidFill>
                          <a:latin typeface="Arial Narrow" pitchFamily="34" charset="0"/>
                          <a:ea typeface="+mn-ea"/>
                          <a:cs typeface="+mn-cs"/>
                        </a:rPr>
                        <a:t>Goal: </a:t>
                      </a:r>
                      <a:br>
                        <a:rPr lang="en-US" sz="1900" b="1" i="1" kern="1200" dirty="0" smtClean="0">
                          <a:solidFill>
                            <a:schemeClr val="tx1"/>
                          </a:solidFill>
                          <a:latin typeface="Arial Narrow" pitchFamily="34" charset="0"/>
                          <a:ea typeface="+mn-ea"/>
                          <a:cs typeface="+mn-cs"/>
                        </a:rPr>
                      </a:br>
                      <a:r>
                        <a:rPr lang="en-US" sz="1900" b="0" i="0" kern="1200" dirty="0" smtClean="0">
                          <a:solidFill>
                            <a:schemeClr val="tx1"/>
                          </a:solidFill>
                          <a:latin typeface="Arial Narrow" pitchFamily="34" charset="0"/>
                          <a:ea typeface="+mn-ea"/>
                          <a:cs typeface="+mn-cs"/>
                        </a:rPr>
                        <a:t>G</a:t>
                      </a:r>
                      <a:r>
                        <a:rPr lang="en-US" sz="1900" b="0" kern="1200" dirty="0" smtClean="0">
                          <a:solidFill>
                            <a:schemeClr val="tx1"/>
                          </a:solidFill>
                          <a:latin typeface="Arial Narrow" pitchFamily="34" charset="0"/>
                          <a:ea typeface="+mn-ea"/>
                          <a:cs typeface="+mn-cs"/>
                        </a:rPr>
                        <a:t>et out of the 10 states with the highest UI tax rates. </a:t>
                      </a:r>
                      <a:endParaRPr lang="en-US" sz="1900" b="0" i="1" kern="1200" dirty="0" smtClean="0">
                        <a:solidFill>
                          <a:schemeClr val="tx1"/>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900" b="1" i="1" dirty="0" smtClean="0">
                          <a:latin typeface="Arial Narrow" pitchFamily="34" charset="0"/>
                        </a:rPr>
                        <a:t>Current Rank: 46</a:t>
                      </a:r>
                      <a:r>
                        <a:rPr lang="en-US" sz="1900" b="1" i="1" baseline="30000" dirty="0" smtClean="0">
                          <a:latin typeface="Arial Narrow" pitchFamily="34" charset="0"/>
                        </a:rPr>
                        <a:t>th</a:t>
                      </a:r>
                      <a:r>
                        <a:rPr lang="en-US" sz="1900" b="1" i="1" dirty="0" smtClean="0">
                          <a:latin typeface="Arial Narrow" pitchFamily="34" charset="0"/>
                        </a:rPr>
                        <a:t> </a:t>
                      </a:r>
                    </a:p>
                    <a:p>
                      <a:r>
                        <a:rPr lang="en-US" sz="1900" dirty="0" smtClean="0">
                          <a:latin typeface="Arial Narrow" pitchFamily="34" charset="0"/>
                        </a:rPr>
                        <a:t>45 states have lower UI tax rates. The average rate per full-time employee in WA is $491; 300%</a:t>
                      </a:r>
                      <a:r>
                        <a:rPr lang="en-US" sz="1900" baseline="0" dirty="0" smtClean="0">
                          <a:latin typeface="Arial Narrow" pitchFamily="34" charset="0"/>
                        </a:rPr>
                        <a:t> </a:t>
                      </a:r>
                      <a:r>
                        <a:rPr lang="en-US" sz="1900" dirty="0" smtClean="0">
                          <a:latin typeface="Arial Narrow" pitchFamily="34" charset="0"/>
                        </a:rPr>
                        <a:t>of the national average.</a:t>
                      </a:r>
                      <a:endParaRPr lang="en-US" sz="1900" b="1" i="1" dirty="0" smtClean="0">
                        <a:latin typeface="Arial Narrow"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8" name="Table 7"/>
          <p:cNvGraphicFramePr>
            <a:graphicFrameLocks noGrp="1"/>
          </p:cNvGraphicFramePr>
          <p:nvPr/>
        </p:nvGraphicFramePr>
        <p:xfrm>
          <a:off x="1828800" y="3276600"/>
          <a:ext cx="7120666" cy="1676400"/>
        </p:xfrm>
        <a:graphic>
          <a:graphicData uri="http://schemas.openxmlformats.org/drawingml/2006/table">
            <a:tbl>
              <a:tblPr firstRow="1" bandRow="1">
                <a:tableStyleId>{5940675A-B579-460E-94D1-54222C63F5DA}</a:tableStyleId>
              </a:tblPr>
              <a:tblGrid>
                <a:gridCol w="2438400"/>
                <a:gridCol w="4682266"/>
              </a:tblGrid>
              <a:tr h="1676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i="1" kern="1200" dirty="0" smtClean="0">
                          <a:solidFill>
                            <a:schemeClr val="tx1"/>
                          </a:solidFill>
                          <a:latin typeface="Arial Narrow" pitchFamily="34" charset="0"/>
                          <a:ea typeface="+mn-ea"/>
                          <a:cs typeface="+mn-cs"/>
                        </a:rPr>
                        <a:t>Goal: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b="0" kern="1200" dirty="0" smtClean="0">
                          <a:solidFill>
                            <a:schemeClr val="tx1"/>
                          </a:solidFill>
                          <a:latin typeface="Arial Narrow" pitchFamily="34" charset="0"/>
                          <a:ea typeface="+mn-ea"/>
                          <a:cs typeface="+mn-cs"/>
                        </a:rPr>
                        <a:t>Get out of the 10 states for highest workers’ comp benefits paid.</a:t>
                      </a:r>
                      <a:endParaRPr lang="en-US" sz="1900" b="0" i="1" kern="1200" dirty="0" smtClean="0">
                        <a:solidFill>
                          <a:schemeClr val="tx1"/>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900" b="1" i="1" dirty="0" smtClean="0">
                          <a:latin typeface="Arial Narrow" pitchFamily="34" charset="0"/>
                        </a:rPr>
                        <a:t>Current Rank: 50</a:t>
                      </a:r>
                      <a:r>
                        <a:rPr lang="en-US" sz="1900" b="1" i="1" baseline="30000" dirty="0" smtClean="0">
                          <a:latin typeface="Arial Narrow" pitchFamily="34" charset="0"/>
                        </a:rPr>
                        <a:t>th</a:t>
                      </a:r>
                      <a:r>
                        <a:rPr lang="en-US" sz="1900" b="1" i="1" dirty="0" smtClean="0">
                          <a:latin typeface="Arial Narrow" pitchFamily="34" charset="0"/>
                        </a:rPr>
                        <a:t> </a:t>
                      </a:r>
                    </a:p>
                    <a:p>
                      <a:r>
                        <a:rPr lang="en-US" sz="1900" dirty="0" smtClean="0">
                          <a:latin typeface="Arial Narrow" pitchFamily="34" charset="0"/>
                        </a:rPr>
                        <a:t>The state’s workers’ compensation benefits are the highest in the nation, 91% higher than the US average.</a:t>
                      </a:r>
                    </a:p>
                    <a:p>
                      <a:endParaRPr lang="en-US" sz="1900" b="1" i="1" dirty="0" smtClean="0">
                        <a:latin typeface="Arial Narrow"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9" name="Slide Number Placeholder 8"/>
          <p:cNvSpPr>
            <a:spLocks noGrp="1"/>
          </p:cNvSpPr>
          <p:nvPr>
            <p:ph type="sldNum" sz="quarter" idx="12"/>
          </p:nvPr>
        </p:nvSpPr>
        <p:spPr>
          <a:xfrm>
            <a:off x="8174736" y="2272"/>
            <a:ext cx="762000" cy="365760"/>
          </a:xfrm>
        </p:spPr>
        <p:txBody>
          <a:bodyPr/>
          <a:lstStyle/>
          <a:p>
            <a:fld id="{36345BB2-1BEE-495F-BDE6-BA5165A56ED3}" type="slidenum">
              <a:rPr lang="en-US" smtClean="0"/>
              <a:pPr/>
              <a:t>34</a:t>
            </a:fld>
            <a:endParaRPr lang="en-US" dirty="0"/>
          </a:p>
        </p:txBody>
      </p:sp>
      <p:pic>
        <p:nvPicPr>
          <p:cNvPr id="10" name="Picture 2" descr="Olympia, WA Capitol Building">
            <a:hlinkClick r:id="rId6"/>
          </p:cNvPr>
          <p:cNvPicPr>
            <a:picLocks noChangeAspect="1" noChangeArrowheads="1"/>
          </p:cNvPicPr>
          <p:nvPr/>
        </p:nvPicPr>
        <p:blipFill>
          <a:blip r:embed="rId7" cstate="print"/>
          <a:srcRect/>
          <a:stretch>
            <a:fillRect/>
          </a:stretch>
        </p:blipFill>
        <p:spPr bwMode="auto">
          <a:xfrm>
            <a:off x="0" y="0"/>
            <a:ext cx="9144000" cy="1609726"/>
          </a:xfrm>
          <a:prstGeom prst="rect">
            <a:avLst/>
          </a:prstGeom>
          <a:noFill/>
        </p:spPr>
      </p:pic>
      <p:sp>
        <p:nvSpPr>
          <p:cNvPr id="11" name="TextBox 10"/>
          <p:cNvSpPr txBox="1"/>
          <p:nvPr/>
        </p:nvSpPr>
        <p:spPr>
          <a:xfrm>
            <a:off x="0" y="1153180"/>
            <a:ext cx="9144000" cy="523220"/>
          </a:xfrm>
          <a:prstGeom prst="rect">
            <a:avLst/>
          </a:prstGeom>
          <a:solidFill>
            <a:srgbClr val="336699"/>
          </a:solidFill>
        </p:spPr>
        <p:txBody>
          <a:bodyPr wrap="square" rtlCol="0">
            <a:spAutoFit/>
          </a:bodyPr>
          <a:lstStyle/>
          <a:p>
            <a:pPr algn="ctr"/>
            <a:r>
              <a:rPr lang="en-US" sz="2800" dirty="0" smtClean="0">
                <a:solidFill>
                  <a:schemeClr val="bg1"/>
                </a:solidFill>
                <a:latin typeface="Times New Roman" pitchFamily="18" charset="0"/>
                <a:cs typeface="Times New Roman" pitchFamily="18" charset="0"/>
              </a:rPr>
              <a:t>BENCHMARKS </a:t>
            </a:r>
            <a:r>
              <a:rPr lang="en-US" sz="2800" i="1" dirty="0" smtClean="0">
                <a:solidFill>
                  <a:schemeClr val="bg1"/>
                </a:solidFill>
                <a:latin typeface="Times New Roman" pitchFamily="18" charset="0"/>
                <a:cs typeface="Times New Roman" pitchFamily="18" charset="0"/>
              </a:rPr>
              <a:t>for a </a:t>
            </a:r>
            <a:r>
              <a:rPr lang="en-US" sz="2800" dirty="0" smtClean="0">
                <a:solidFill>
                  <a:schemeClr val="bg1"/>
                </a:solidFill>
                <a:latin typeface="Times New Roman" pitchFamily="18" charset="0"/>
                <a:cs typeface="Times New Roman" pitchFamily="18" charset="0"/>
              </a:rPr>
              <a:t>BETTER WASHINGTON </a:t>
            </a:r>
            <a:endParaRPr lang="en-US"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1"/>
          </p:nvPr>
        </p:nvSpPr>
        <p:spPr>
          <a:xfrm>
            <a:off x="3733800" y="776287"/>
            <a:ext cx="5102352" cy="5852160"/>
          </a:xfrm>
        </p:spPr>
        <p:txBody>
          <a:bodyPr>
            <a:normAutofit fontScale="77500" lnSpcReduction="20000"/>
          </a:bodyPr>
          <a:lstStyle/>
          <a:p>
            <a:r>
              <a:rPr lang="en-US" dirty="0" smtClean="0"/>
              <a:t>Fiscal policy:</a:t>
            </a:r>
          </a:p>
          <a:p>
            <a:pPr lvl="1"/>
            <a:r>
              <a:rPr lang="en-US" dirty="0" smtClean="0"/>
              <a:t>Focus on sustainable spending.</a:t>
            </a:r>
          </a:p>
          <a:p>
            <a:pPr lvl="1"/>
            <a:r>
              <a:rPr lang="en-US" dirty="0" smtClean="0"/>
              <a:t>Maintain reserve = to 5% of GF expenditures.</a:t>
            </a:r>
          </a:p>
          <a:p>
            <a:pPr lvl="1"/>
            <a:r>
              <a:rPr lang="en-US" dirty="0" smtClean="0"/>
              <a:t>Establish defined contribution pension plan for new hires.</a:t>
            </a:r>
          </a:p>
          <a:p>
            <a:pPr lvl="1"/>
            <a:r>
              <a:rPr lang="en-US" dirty="0" smtClean="0"/>
              <a:t>Reinstate firm expenditure limit</a:t>
            </a:r>
          </a:p>
          <a:p>
            <a:pPr lvl="1"/>
            <a:r>
              <a:rPr lang="en-US" dirty="0" smtClean="0"/>
              <a:t>Better manage debt service</a:t>
            </a:r>
            <a:br>
              <a:rPr lang="en-US" dirty="0" smtClean="0"/>
            </a:br>
            <a:endParaRPr lang="en-US" dirty="0" smtClean="0"/>
          </a:p>
          <a:p>
            <a:r>
              <a:rPr lang="en-US" dirty="0" smtClean="0"/>
              <a:t>Business costs</a:t>
            </a:r>
          </a:p>
          <a:p>
            <a:pPr lvl="1"/>
            <a:r>
              <a:rPr lang="en-US" dirty="0" smtClean="0"/>
              <a:t>Refrain from expanding UI benefits.</a:t>
            </a:r>
          </a:p>
          <a:p>
            <a:pPr lvl="1"/>
            <a:r>
              <a:rPr lang="en-US" dirty="0" smtClean="0"/>
              <a:t>Adopt mainstream voluntary settlement option.</a:t>
            </a:r>
          </a:p>
          <a:p>
            <a:pPr lvl="1"/>
            <a:r>
              <a:rPr lang="en-US" dirty="0" smtClean="0"/>
              <a:t>Establish precise definition for occupational disease.</a:t>
            </a:r>
          </a:p>
          <a:p>
            <a:pPr lvl="1"/>
            <a:r>
              <a:rPr lang="en-US" dirty="0" smtClean="0"/>
              <a:t>Permit private insurers to offer workers’ compensation policies.</a:t>
            </a:r>
          </a:p>
          <a:p>
            <a:endParaRPr lang="en-US" dirty="0" smtClean="0"/>
          </a:p>
        </p:txBody>
      </p:sp>
      <p:sp>
        <p:nvSpPr>
          <p:cNvPr id="16" name="Text Placeholder 13"/>
          <p:cNvSpPr txBox="1">
            <a:spLocks/>
          </p:cNvSpPr>
          <p:nvPr/>
        </p:nvSpPr>
        <p:spPr>
          <a:xfrm>
            <a:off x="198120" y="1975557"/>
            <a:ext cx="3002280" cy="4617720"/>
          </a:xfrm>
          <a:prstGeom prst="rect">
            <a:avLst/>
          </a:prstGeom>
        </p:spPr>
        <p:txBody>
          <a:bodyPr vert="horz">
            <a:normAutofit/>
          </a:bodyPr>
          <a:lstStyle/>
          <a:p>
            <a:pPr marL="9144"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1400" b="0" i="1" u="none" strike="noStrike" kern="1200" cap="none" spc="0" normalizeH="0" baseline="0" noProof="0" dirty="0" smtClean="0">
                <a:ln>
                  <a:noFill/>
                </a:ln>
                <a:solidFill>
                  <a:schemeClr val="tx1"/>
                </a:solidFill>
                <a:effectLst/>
                <a:uLnTx/>
                <a:uFillTx/>
                <a:latin typeface="+mn-lt"/>
                <a:ea typeface="+mn-ea"/>
                <a:cs typeface="+mn-cs"/>
              </a:rPr>
              <a:t>A year-long partnership to research and promote a series of actionable and substantive policy recommendations that, if enacted, will preserve essential  services, lay a foundation for sustainable economic growth and create an environment in which Washingtonians can thrive. </a:t>
            </a:r>
          </a:p>
          <a:p>
            <a:pPr marL="9144"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en-US" sz="1600" b="0" i="0" u="none" strike="noStrike" kern="1200" cap="none" spc="0" normalizeH="0" baseline="0" noProof="0" dirty="0" smtClean="0">
              <a:ln>
                <a:noFill/>
              </a:ln>
              <a:solidFill>
                <a:schemeClr val="tx1"/>
              </a:solidFill>
              <a:effectLst/>
              <a:uLnTx/>
              <a:uFillTx/>
              <a:latin typeface="+mj-lt"/>
              <a:ea typeface="+mn-ea"/>
              <a:cs typeface="+mn-cs"/>
            </a:endParaRPr>
          </a:p>
          <a:p>
            <a:pPr marL="9144"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1800" b="1" i="0" u="sng" strike="noStrike" kern="1200" cap="none" spc="0" normalizeH="0" baseline="0" noProof="0" dirty="0" smtClean="0">
                <a:ln>
                  <a:noFill/>
                </a:ln>
                <a:solidFill>
                  <a:schemeClr val="tx1"/>
                </a:solidFill>
                <a:effectLst/>
                <a:uLnTx/>
                <a:uFillTx/>
                <a:latin typeface="+mj-lt"/>
                <a:ea typeface="+mn-ea"/>
                <a:cs typeface="+mn-cs"/>
              </a:rPr>
              <a:t>Key recommendations:</a:t>
            </a:r>
          </a:p>
          <a:p>
            <a:pPr marL="225425" marR="0" lvl="0" indent="-217488" algn="l" defTabSz="914400" rtl="0" eaLnBrk="1" fontAlgn="auto" latinLnBrk="0" hangingPunct="1">
              <a:lnSpc>
                <a:spcPct val="100000"/>
              </a:lnSpc>
              <a:spcBef>
                <a:spcPts val="300"/>
              </a:spcBef>
              <a:spcAft>
                <a:spcPts val="0"/>
              </a:spcAft>
              <a:buClr>
                <a:schemeClr val="accent3"/>
              </a:buClr>
              <a:buSzTx/>
              <a:buFont typeface="Arial" pitchFamily="34" charset="0"/>
              <a:buChar char="•"/>
              <a:tabLst/>
              <a:defRPr/>
            </a:pPr>
            <a:r>
              <a:rPr kumimoji="0" lang="en-US" sz="1800" b="1" i="0" u="none" strike="noStrike" kern="1200" cap="none" spc="0" normalizeH="0" baseline="0" noProof="0" dirty="0" smtClean="0">
                <a:ln>
                  <a:noFill/>
                </a:ln>
                <a:solidFill>
                  <a:schemeClr val="tx1"/>
                </a:solidFill>
                <a:effectLst/>
                <a:uLnTx/>
                <a:uFillTx/>
                <a:latin typeface="+mj-lt"/>
                <a:ea typeface="+mn-ea"/>
                <a:cs typeface="+mn-cs"/>
              </a:rPr>
              <a:t>Establish a public policy foundation for economic vitality.</a:t>
            </a:r>
          </a:p>
          <a:p>
            <a:pPr marL="225425" marR="0" lvl="0" indent="-217488" algn="l" defTabSz="914400" rtl="0" eaLnBrk="1" fontAlgn="auto" latinLnBrk="0" hangingPunct="1">
              <a:lnSpc>
                <a:spcPct val="100000"/>
              </a:lnSpc>
              <a:spcBef>
                <a:spcPts val="300"/>
              </a:spcBef>
              <a:spcAft>
                <a:spcPts val="0"/>
              </a:spcAft>
              <a:buClr>
                <a:schemeClr val="accent3"/>
              </a:buClr>
              <a:buSzTx/>
              <a:buFont typeface="Arial" pitchFamily="34" charset="0"/>
              <a:buChar char="•"/>
              <a:tabLst/>
              <a:defRPr/>
            </a:pPr>
            <a:r>
              <a:rPr kumimoji="0" lang="en-US" sz="1800" b="1" i="0" u="none" strike="noStrike" kern="1200" cap="none" spc="0" normalizeH="0" baseline="0" noProof="0" dirty="0" smtClean="0">
                <a:ln>
                  <a:noFill/>
                </a:ln>
                <a:solidFill>
                  <a:schemeClr val="tx1"/>
                </a:solidFill>
                <a:effectLst/>
                <a:uLnTx/>
                <a:uFillTx/>
                <a:latin typeface="+mj-lt"/>
                <a:ea typeface="+mn-ea"/>
                <a:cs typeface="+mn-cs"/>
              </a:rPr>
              <a:t>Reset state spending to a sustainable level.</a:t>
            </a:r>
          </a:p>
        </p:txBody>
      </p:sp>
      <p:pic>
        <p:nvPicPr>
          <p:cNvPr id="17" name="Content Placeholder 6" descr="ThriveWA.jpg"/>
          <p:cNvPicPr>
            <a:picLocks noChangeAspect="1"/>
          </p:cNvPicPr>
          <p:nvPr/>
        </p:nvPicPr>
        <p:blipFill>
          <a:blip r:embed="rId3" cstate="print"/>
          <a:stretch>
            <a:fillRect/>
          </a:stretch>
        </p:blipFill>
        <p:spPr>
          <a:xfrm>
            <a:off x="228600" y="762000"/>
            <a:ext cx="2743200" cy="950976"/>
          </a:xfrm>
          <a:prstGeom prst="rect">
            <a:avLst/>
          </a:prstGeom>
          <a:ln w="22225">
            <a:solidFill>
              <a:schemeClr val="bg1"/>
            </a:solid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idx="2"/>
          </p:nvPr>
        </p:nvSpPr>
        <p:spPr>
          <a:xfrm>
            <a:off x="198120" y="1975557"/>
            <a:ext cx="3002280" cy="4617720"/>
          </a:xfrm>
        </p:spPr>
        <p:txBody>
          <a:bodyPr>
            <a:normAutofit/>
          </a:bodyPr>
          <a:lstStyle/>
          <a:p>
            <a:r>
              <a:rPr lang="en-US" i="1" dirty="0" smtClean="0"/>
              <a:t>A year-long partnership to research and promote a series of actionable and substantive policy recommendations that, if enacted, will preserve essential  services, lay a foundation for sustainable economic growth and create an environment in which Washingtonians can thrive. </a:t>
            </a:r>
          </a:p>
          <a:p>
            <a:endParaRPr lang="en-US" sz="1600" dirty="0" smtClean="0">
              <a:latin typeface="+mj-lt"/>
            </a:endParaRPr>
          </a:p>
          <a:p>
            <a:r>
              <a:rPr lang="en-US" sz="1800" b="1" u="sng" dirty="0" smtClean="0">
                <a:latin typeface="+mj-lt"/>
              </a:rPr>
              <a:t>Key recommendations:</a:t>
            </a:r>
          </a:p>
          <a:p>
            <a:pPr marL="225425" indent="-217488">
              <a:buFont typeface="Arial" pitchFamily="34" charset="0"/>
              <a:buChar char="•"/>
            </a:pPr>
            <a:r>
              <a:rPr lang="en-US" sz="1800" b="1" dirty="0" smtClean="0">
                <a:latin typeface="+mj-lt"/>
              </a:rPr>
              <a:t>Establish a public policy foundation for economic vitality.</a:t>
            </a:r>
          </a:p>
          <a:p>
            <a:pPr marL="225425" indent="-217488">
              <a:buFont typeface="Arial" pitchFamily="34" charset="0"/>
              <a:buChar char="•"/>
            </a:pPr>
            <a:r>
              <a:rPr lang="en-US" sz="1800" b="1" dirty="0" smtClean="0">
                <a:latin typeface="+mj-lt"/>
              </a:rPr>
              <a:t>Reset state spending to a sustainable level.</a:t>
            </a:r>
          </a:p>
        </p:txBody>
      </p:sp>
      <p:sp>
        <p:nvSpPr>
          <p:cNvPr id="13" name="Content Placeholder 12"/>
          <p:cNvSpPr>
            <a:spLocks noGrp="1"/>
          </p:cNvSpPr>
          <p:nvPr>
            <p:ph sz="half" idx="1"/>
          </p:nvPr>
        </p:nvSpPr>
        <p:spPr>
          <a:xfrm>
            <a:off x="3733800" y="776287"/>
            <a:ext cx="5102352" cy="5852160"/>
          </a:xfrm>
        </p:spPr>
        <p:txBody>
          <a:bodyPr>
            <a:normAutofit fontScale="77500" lnSpcReduction="20000"/>
          </a:bodyPr>
          <a:lstStyle/>
          <a:p>
            <a:r>
              <a:rPr lang="en-US" dirty="0" smtClean="0"/>
              <a:t>Competitive Sourcing</a:t>
            </a:r>
          </a:p>
          <a:p>
            <a:pPr lvl="1"/>
            <a:r>
              <a:rPr lang="en-US" dirty="0" smtClean="0"/>
              <a:t>Ensure contracting out authority isn’t subject to collective bargaining.</a:t>
            </a:r>
          </a:p>
          <a:p>
            <a:pPr lvl="1"/>
            <a:r>
              <a:rPr lang="en-US" dirty="0" smtClean="0"/>
              <a:t>ID opportunities to reduce costs through competitive contracting.</a:t>
            </a:r>
          </a:p>
          <a:p>
            <a:pPr lvl="1"/>
            <a:r>
              <a:rPr lang="en-US" dirty="0" smtClean="0"/>
              <a:t>Create commission</a:t>
            </a:r>
            <a:br>
              <a:rPr lang="en-US" dirty="0" smtClean="0"/>
            </a:br>
            <a:endParaRPr lang="en-US" dirty="0" smtClean="0"/>
          </a:p>
          <a:p>
            <a:r>
              <a:rPr lang="en-US" dirty="0" smtClean="0"/>
              <a:t>Health Care</a:t>
            </a:r>
          </a:p>
          <a:p>
            <a:pPr lvl="1"/>
            <a:r>
              <a:rPr lang="en-US" dirty="0" smtClean="0"/>
              <a:t>Continue to seek Medicaid waivers to gain maximum flexibility.</a:t>
            </a:r>
          </a:p>
          <a:p>
            <a:pPr lvl="1"/>
            <a:r>
              <a:rPr lang="en-US" dirty="0" smtClean="0"/>
              <a:t>Collective bargaining: negotiate a benefits agreements approaching private sector parity.</a:t>
            </a:r>
            <a:br>
              <a:rPr lang="en-US" dirty="0" smtClean="0"/>
            </a:br>
            <a:endParaRPr lang="en-US" dirty="0" smtClean="0"/>
          </a:p>
          <a:p>
            <a:r>
              <a:rPr lang="en-US" dirty="0" smtClean="0"/>
              <a:t>Government restructuring</a:t>
            </a:r>
          </a:p>
          <a:p>
            <a:pPr lvl="1"/>
            <a:r>
              <a:rPr lang="en-US" dirty="0" smtClean="0"/>
              <a:t>Pursue agency consolidation.</a:t>
            </a:r>
          </a:p>
          <a:p>
            <a:endParaRPr lang="en-US" dirty="0" smtClean="0"/>
          </a:p>
        </p:txBody>
      </p:sp>
      <p:pic>
        <p:nvPicPr>
          <p:cNvPr id="5" name="Content Placeholder 6" descr="ThriveWA.jpg"/>
          <p:cNvPicPr>
            <a:picLocks noChangeAspect="1"/>
          </p:cNvPicPr>
          <p:nvPr/>
        </p:nvPicPr>
        <p:blipFill>
          <a:blip r:embed="rId3" cstate="print"/>
          <a:stretch>
            <a:fillRect/>
          </a:stretch>
        </p:blipFill>
        <p:spPr>
          <a:xfrm>
            <a:off x="228600" y="762000"/>
            <a:ext cx="2743200" cy="950976"/>
          </a:xfrm>
          <a:prstGeom prst="rect">
            <a:avLst/>
          </a:prstGeom>
          <a:ln w="22225">
            <a:solidFill>
              <a:schemeClr val="bg1"/>
            </a:solid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1"/>
          </p:nvPr>
        </p:nvSpPr>
        <p:spPr>
          <a:xfrm>
            <a:off x="3733800" y="776287"/>
            <a:ext cx="5102352" cy="5852160"/>
          </a:xfrm>
        </p:spPr>
        <p:txBody>
          <a:bodyPr>
            <a:normAutofit fontScale="70000" lnSpcReduction="20000"/>
          </a:bodyPr>
          <a:lstStyle/>
          <a:p>
            <a:r>
              <a:rPr lang="en-US" dirty="0" smtClean="0"/>
              <a:t>Regulatory reform</a:t>
            </a:r>
          </a:p>
          <a:p>
            <a:pPr lvl="1"/>
            <a:r>
              <a:rPr lang="en-US" dirty="0" smtClean="0"/>
              <a:t>Adopt EPA standards, exceeding them only when justified.</a:t>
            </a:r>
          </a:p>
          <a:p>
            <a:pPr lvl="1"/>
            <a:r>
              <a:rPr lang="en-US" dirty="0" smtClean="0"/>
              <a:t>Create a permanent task force monitoring leg. &amp; gov. rule-making.</a:t>
            </a:r>
          </a:p>
          <a:p>
            <a:pPr lvl="1"/>
            <a:r>
              <a:rPr lang="en-US" dirty="0" smtClean="0"/>
              <a:t>Exempt minor projects from the SEPA process.</a:t>
            </a:r>
            <a:br>
              <a:rPr lang="en-US" dirty="0" smtClean="0"/>
            </a:br>
            <a:endParaRPr lang="en-US" dirty="0" smtClean="0"/>
          </a:p>
          <a:p>
            <a:r>
              <a:rPr lang="en-US" dirty="0" smtClean="0"/>
              <a:t>Economic Development</a:t>
            </a:r>
          </a:p>
          <a:p>
            <a:pPr lvl="1"/>
            <a:r>
              <a:rPr lang="en-US" dirty="0" smtClean="0"/>
              <a:t>Expand STEM education &amp; enhance accountability.</a:t>
            </a:r>
          </a:p>
          <a:p>
            <a:pPr lvl="1"/>
            <a:r>
              <a:rPr lang="en-US" dirty="0" smtClean="0"/>
              <a:t>Use new four-tier evaluation system to guide K-12 personnel decisions.</a:t>
            </a:r>
          </a:p>
          <a:p>
            <a:pPr lvl="1"/>
            <a:r>
              <a:rPr lang="en-US" dirty="0" smtClean="0"/>
              <a:t>Make performance primary criterion in teacher layoffs.</a:t>
            </a:r>
          </a:p>
          <a:p>
            <a:pPr lvl="1"/>
            <a:r>
              <a:rPr lang="en-US" dirty="0" smtClean="0"/>
              <a:t>Preserve access to higher education.</a:t>
            </a:r>
          </a:p>
          <a:p>
            <a:pPr lvl="1"/>
            <a:r>
              <a:rPr lang="en-US" dirty="0" smtClean="0"/>
              <a:t>Retain tax incentives the promote investment &amp; job creation.</a:t>
            </a:r>
          </a:p>
          <a:p>
            <a:pPr lvl="1"/>
            <a:r>
              <a:rPr lang="en-US" dirty="0" smtClean="0"/>
              <a:t>Preserve tolling to support transportation investments.</a:t>
            </a:r>
          </a:p>
          <a:p>
            <a:endParaRPr lang="en-US" dirty="0" smtClean="0"/>
          </a:p>
        </p:txBody>
      </p:sp>
      <p:sp>
        <p:nvSpPr>
          <p:cNvPr id="6" name="Text Placeholder 13"/>
          <p:cNvSpPr txBox="1">
            <a:spLocks/>
          </p:cNvSpPr>
          <p:nvPr/>
        </p:nvSpPr>
        <p:spPr>
          <a:xfrm>
            <a:off x="198120" y="1975557"/>
            <a:ext cx="3002280" cy="4617720"/>
          </a:xfrm>
          <a:prstGeom prst="rect">
            <a:avLst/>
          </a:prstGeom>
        </p:spPr>
        <p:txBody>
          <a:bodyPr vert="horz">
            <a:normAutofit/>
          </a:bodyPr>
          <a:lstStyle/>
          <a:p>
            <a:pPr marL="9144"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1400" b="0" i="1" u="none" strike="noStrike" kern="1200" cap="none" spc="0" normalizeH="0" baseline="0" noProof="0" dirty="0" smtClean="0">
                <a:ln>
                  <a:noFill/>
                </a:ln>
                <a:solidFill>
                  <a:schemeClr val="tx1"/>
                </a:solidFill>
                <a:effectLst/>
                <a:uLnTx/>
                <a:uFillTx/>
                <a:latin typeface="+mn-lt"/>
                <a:ea typeface="+mn-ea"/>
                <a:cs typeface="+mn-cs"/>
              </a:rPr>
              <a:t>A year-long partnership to research and promote a series of actionable and substantive policy recommendations that, if enacted, will preserve essential  services, lay a foundation for sustainable economic growth and create an environment in which Washingtonians can thrive. </a:t>
            </a:r>
          </a:p>
          <a:p>
            <a:pPr marL="9144"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en-US" sz="1600" b="0" i="0" u="none" strike="noStrike" kern="1200" cap="none" spc="0" normalizeH="0" baseline="0" noProof="0" dirty="0" smtClean="0">
              <a:ln>
                <a:noFill/>
              </a:ln>
              <a:solidFill>
                <a:schemeClr val="tx1"/>
              </a:solidFill>
              <a:effectLst/>
              <a:uLnTx/>
              <a:uFillTx/>
              <a:latin typeface="+mj-lt"/>
              <a:ea typeface="+mn-ea"/>
              <a:cs typeface="+mn-cs"/>
            </a:endParaRPr>
          </a:p>
          <a:p>
            <a:pPr marL="9144"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1800" b="1" i="0" u="sng" strike="noStrike" kern="1200" cap="none" spc="0" normalizeH="0" baseline="0" noProof="0" dirty="0" smtClean="0">
                <a:ln>
                  <a:noFill/>
                </a:ln>
                <a:solidFill>
                  <a:schemeClr val="tx1"/>
                </a:solidFill>
                <a:effectLst/>
                <a:uLnTx/>
                <a:uFillTx/>
                <a:latin typeface="+mj-lt"/>
                <a:ea typeface="+mn-ea"/>
                <a:cs typeface="+mn-cs"/>
              </a:rPr>
              <a:t>Key recommendations:</a:t>
            </a:r>
          </a:p>
          <a:p>
            <a:pPr marL="225425" marR="0" lvl="0" indent="-217488" algn="l" defTabSz="914400" rtl="0" eaLnBrk="1" fontAlgn="auto" latinLnBrk="0" hangingPunct="1">
              <a:lnSpc>
                <a:spcPct val="100000"/>
              </a:lnSpc>
              <a:spcBef>
                <a:spcPts val="300"/>
              </a:spcBef>
              <a:spcAft>
                <a:spcPts val="0"/>
              </a:spcAft>
              <a:buClr>
                <a:schemeClr val="accent3"/>
              </a:buClr>
              <a:buSzTx/>
              <a:buFont typeface="Arial" pitchFamily="34" charset="0"/>
              <a:buChar char="•"/>
              <a:tabLst/>
              <a:defRPr/>
            </a:pPr>
            <a:r>
              <a:rPr kumimoji="0" lang="en-US" sz="1800" b="1" i="0" u="none" strike="noStrike" kern="1200" cap="none" spc="0" normalizeH="0" baseline="0" noProof="0" dirty="0" smtClean="0">
                <a:ln>
                  <a:noFill/>
                </a:ln>
                <a:solidFill>
                  <a:schemeClr val="tx1"/>
                </a:solidFill>
                <a:effectLst/>
                <a:uLnTx/>
                <a:uFillTx/>
                <a:latin typeface="+mj-lt"/>
                <a:ea typeface="+mn-ea"/>
                <a:cs typeface="+mn-cs"/>
              </a:rPr>
              <a:t>Establish a public policy foundation for economic vitality.</a:t>
            </a:r>
          </a:p>
          <a:p>
            <a:pPr marL="225425" marR="0" lvl="0" indent="-217488" algn="l" defTabSz="914400" rtl="0" eaLnBrk="1" fontAlgn="auto" latinLnBrk="0" hangingPunct="1">
              <a:lnSpc>
                <a:spcPct val="100000"/>
              </a:lnSpc>
              <a:spcBef>
                <a:spcPts val="300"/>
              </a:spcBef>
              <a:spcAft>
                <a:spcPts val="0"/>
              </a:spcAft>
              <a:buClr>
                <a:schemeClr val="accent3"/>
              </a:buClr>
              <a:buSzTx/>
              <a:buFont typeface="Arial" pitchFamily="34" charset="0"/>
              <a:buChar char="•"/>
              <a:tabLst/>
              <a:defRPr/>
            </a:pPr>
            <a:r>
              <a:rPr kumimoji="0" lang="en-US" sz="1800" b="1" i="0" u="none" strike="noStrike" kern="1200" cap="none" spc="0" normalizeH="0" baseline="0" noProof="0" dirty="0" smtClean="0">
                <a:ln>
                  <a:noFill/>
                </a:ln>
                <a:solidFill>
                  <a:schemeClr val="tx1"/>
                </a:solidFill>
                <a:effectLst/>
                <a:uLnTx/>
                <a:uFillTx/>
                <a:latin typeface="+mj-lt"/>
                <a:ea typeface="+mn-ea"/>
                <a:cs typeface="+mn-cs"/>
              </a:rPr>
              <a:t>Reset state spending to a sustainable level.</a:t>
            </a:r>
          </a:p>
        </p:txBody>
      </p:sp>
      <p:pic>
        <p:nvPicPr>
          <p:cNvPr id="7" name="Content Placeholder 6" descr="ThriveWA.jpg"/>
          <p:cNvPicPr>
            <a:picLocks noChangeAspect="1"/>
          </p:cNvPicPr>
          <p:nvPr/>
        </p:nvPicPr>
        <p:blipFill>
          <a:blip r:embed="rId3" cstate="print"/>
          <a:stretch>
            <a:fillRect/>
          </a:stretch>
        </p:blipFill>
        <p:spPr>
          <a:xfrm>
            <a:off x="228600" y="762000"/>
            <a:ext cx="2743200" cy="950976"/>
          </a:xfrm>
          <a:prstGeom prst="rect">
            <a:avLst/>
          </a:prstGeom>
          <a:ln w="22225">
            <a:solidFill>
              <a:schemeClr val="bg1"/>
            </a:solid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Priorities for the short-term: 2012</a:t>
            </a:r>
            <a:endParaRPr lang="en-US" dirty="0"/>
          </a:p>
        </p:txBody>
      </p:sp>
      <p:graphicFrame>
        <p:nvGraphicFramePr>
          <p:cNvPr id="4" name="Content Placeholder 3"/>
          <p:cNvGraphicFramePr>
            <a:graphicFrameLocks noGrp="1"/>
          </p:cNvGraphicFramePr>
          <p:nvPr>
            <p:ph idx="1"/>
          </p:nvPr>
        </p:nvGraphicFramePr>
        <p:xfrm>
          <a:off x="609600" y="1524000"/>
          <a:ext cx="8077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Priorities for the long-term</a:t>
            </a:r>
            <a:endParaRPr lang="en-US" dirty="0"/>
          </a:p>
        </p:txBody>
      </p:sp>
      <p:graphicFrame>
        <p:nvGraphicFramePr>
          <p:cNvPr id="4" name="Content Placeholder 3"/>
          <p:cNvGraphicFramePr>
            <a:graphicFrameLocks noGrp="1"/>
          </p:cNvGraphicFramePr>
          <p:nvPr>
            <p:ph idx="1"/>
          </p:nvPr>
        </p:nvGraphicFramePr>
        <p:xfrm>
          <a:off x="685800" y="1524000"/>
          <a:ext cx="7924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confidence is very weak</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1066800" y="1447800"/>
            <a:ext cx="7339013" cy="52097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590800"/>
            <a:ext cx="7772400" cy="1362075"/>
          </a:xfrm>
        </p:spPr>
        <p:txBody>
          <a:bodyPr/>
          <a:lstStyle/>
          <a:p>
            <a:r>
              <a:rPr lang="en-US" sz="4800" dirty="0" smtClean="0"/>
              <a:t>Questions?</a:t>
            </a:r>
            <a:endParaRPr lang="en-US" sz="4800" dirty="0"/>
          </a:p>
        </p:txBody>
      </p:sp>
      <p:sp>
        <p:nvSpPr>
          <p:cNvPr id="7" name="Text Placeholder 6"/>
          <p:cNvSpPr>
            <a:spLocks noGrp="1"/>
          </p:cNvSpPr>
          <p:nvPr>
            <p:ph type="body" idx="1"/>
          </p:nvPr>
        </p:nvSpPr>
        <p:spPr>
          <a:xfrm>
            <a:off x="722313" y="4129088"/>
            <a:ext cx="7772400" cy="1509712"/>
          </a:xfrm>
        </p:spPr>
        <p:txBody>
          <a:bodyPr>
            <a:normAutofit fontScale="92500" lnSpcReduction="10000"/>
          </a:bodyPr>
          <a:lstStyle/>
          <a:p>
            <a:r>
              <a:rPr lang="en-US" sz="3200" dirty="0" smtClean="0"/>
              <a:t>www.waroundtable.com </a:t>
            </a:r>
            <a:endParaRPr lang="en-US" sz="3200" dirty="0" smtClean="0">
              <a:sym typeface="Wingdings"/>
            </a:endParaRPr>
          </a:p>
          <a:p>
            <a:r>
              <a:rPr lang="en-US" sz="3200" dirty="0" smtClean="0">
                <a:sym typeface="Wingdings"/>
              </a:rPr>
              <a:t>@waroundtable on twitter </a:t>
            </a:r>
          </a:p>
          <a:p>
            <a:r>
              <a:rPr lang="en-US" sz="3200" dirty="0" smtClean="0">
                <a:sym typeface="Wingdings"/>
              </a:rPr>
              <a:t>www.facebook.com/washingtonbenchmarks</a:t>
            </a:r>
            <a:endParaRPr lang="en-US" sz="3200" dirty="0" smtClean="0"/>
          </a:p>
          <a:p>
            <a:endParaRPr lang="en-US" dirty="0"/>
          </a:p>
        </p:txBody>
      </p:sp>
      <p:pic>
        <p:nvPicPr>
          <p:cNvPr id="8" name="Picture 7" descr="Logo.HiRes.jpg"/>
          <p:cNvPicPr>
            <a:picLocks noChangeAspect="1"/>
          </p:cNvPicPr>
          <p:nvPr/>
        </p:nvPicPr>
        <p:blipFill>
          <a:blip r:embed="rId3" cstate="print">
            <a:duotone>
              <a:schemeClr val="bg2">
                <a:shade val="45000"/>
                <a:satMod val="135000"/>
              </a:schemeClr>
              <a:prstClr val="white"/>
            </a:duotone>
          </a:blip>
          <a:stretch>
            <a:fillRect/>
          </a:stretch>
        </p:blipFill>
        <p:spPr>
          <a:xfrm>
            <a:off x="914400" y="978408"/>
            <a:ext cx="1849117" cy="176479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rmAutofit fontScale="90000"/>
          </a:bodyPr>
          <a:lstStyle/>
          <a:p>
            <a:r>
              <a:rPr lang="en-US" dirty="0" smtClean="0"/>
              <a:t>Sales expectations &amp; small business optimism also low</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066800" y="1524000"/>
            <a:ext cx="7467600" cy="51475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a:t>
            </a:r>
            <a:r>
              <a:rPr lang="en-US" sz="3200" dirty="0" smtClean="0"/>
              <a:t>market</a:t>
            </a:r>
            <a:r>
              <a:rPr lang="en-US" dirty="0" smtClean="0"/>
              <a:t> volatility spiked again</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838200" y="1524000"/>
            <a:ext cx="6991350" cy="500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World GDP to remain weak through 2012</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533400" y="1295400"/>
            <a:ext cx="8229600" cy="5340842"/>
          </a:xfrm>
          <a:prstGeom prst="rect">
            <a:avLst/>
          </a:prstGeom>
          <a:noFill/>
          <a:ln w="9525">
            <a:noFill/>
            <a:miter lim="800000"/>
            <a:headEnd/>
            <a:tailEnd/>
          </a:ln>
        </p:spPr>
      </p:pic>
      <p:sp>
        <p:nvSpPr>
          <p:cNvPr id="5" name="Rectangle 4"/>
          <p:cNvSpPr/>
          <p:nvPr/>
        </p:nvSpPr>
        <p:spPr>
          <a:xfrm>
            <a:off x="8763000" y="1295400"/>
            <a:ext cx="152400" cy="556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Banks exposure to Europe is concerning</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914400" y="1490960"/>
            <a:ext cx="7162800" cy="51342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1069848"/>
          </a:xfrm>
        </p:spPr>
        <p:txBody>
          <a:bodyPr/>
          <a:lstStyle/>
          <a:p>
            <a:r>
              <a:rPr lang="en-US" dirty="0" smtClean="0"/>
              <a:t>Washington’s economy</a:t>
            </a:r>
            <a:endParaRPr lang="en-US" dirty="0"/>
          </a:p>
        </p:txBody>
      </p:sp>
      <p:sp>
        <p:nvSpPr>
          <p:cNvPr id="5" name="Text Placeholder 4"/>
          <p:cNvSpPr>
            <a:spLocks noGrp="1"/>
          </p:cNvSpPr>
          <p:nvPr>
            <p:ph type="body" idx="1"/>
          </p:nvPr>
        </p:nvSpPr>
        <p:spPr/>
        <p:txBody>
          <a:bodyPr/>
          <a:lstStyle/>
          <a:p>
            <a:r>
              <a:rPr lang="en-US" dirty="0" smtClean="0"/>
              <a:t>The troubling	</a:t>
            </a:r>
            <a:endParaRPr lang="en-US" dirty="0"/>
          </a:p>
        </p:txBody>
      </p:sp>
      <p:sp>
        <p:nvSpPr>
          <p:cNvPr id="6" name="Text Placeholder 5"/>
          <p:cNvSpPr>
            <a:spLocks noGrp="1"/>
          </p:cNvSpPr>
          <p:nvPr>
            <p:ph type="body" sz="half" idx="3"/>
          </p:nvPr>
        </p:nvSpPr>
        <p:spPr/>
        <p:txBody>
          <a:bodyPr/>
          <a:lstStyle/>
          <a:p>
            <a:r>
              <a:rPr lang="en-US" dirty="0" smtClean="0"/>
              <a:t>The promising</a:t>
            </a:r>
            <a:endParaRPr lang="en-US" dirty="0"/>
          </a:p>
        </p:txBody>
      </p:sp>
      <p:sp>
        <p:nvSpPr>
          <p:cNvPr id="3" name="Content Placeholder 2"/>
          <p:cNvSpPr>
            <a:spLocks noGrp="1"/>
          </p:cNvSpPr>
          <p:nvPr>
            <p:ph sz="quarter" idx="2"/>
          </p:nvPr>
        </p:nvSpPr>
        <p:spPr/>
        <p:txBody>
          <a:bodyPr/>
          <a:lstStyle/>
          <a:p>
            <a:r>
              <a:rPr lang="en-US" dirty="0" smtClean="0"/>
              <a:t>Unemployment remains above 9%.</a:t>
            </a:r>
          </a:p>
          <a:p>
            <a:r>
              <a:rPr lang="en-US" dirty="0" smtClean="0"/>
              <a:t>Worst downturn in non-residential construction in 30 years.</a:t>
            </a:r>
          </a:p>
          <a:p>
            <a:r>
              <a:rPr lang="en-US" dirty="0" smtClean="0"/>
              <a:t>Single family home prices continue to decline.</a:t>
            </a:r>
          </a:p>
          <a:p>
            <a:r>
              <a:rPr lang="en-US" dirty="0" smtClean="0"/>
              <a:t>State revenue projections have been repeatedly reduced.</a:t>
            </a:r>
          </a:p>
          <a:p>
            <a:r>
              <a:rPr lang="en-US" dirty="0" smtClean="0"/>
              <a:t>Roundtable members: 2012 could look a lot like 2011.</a:t>
            </a:r>
          </a:p>
          <a:p>
            <a:pPr>
              <a:buNone/>
            </a:pPr>
            <a:endParaRPr lang="en-US" dirty="0" smtClean="0"/>
          </a:p>
          <a:p>
            <a:endParaRPr lang="en-US" dirty="0"/>
          </a:p>
        </p:txBody>
      </p:sp>
      <p:sp>
        <p:nvSpPr>
          <p:cNvPr id="7" name="Content Placeholder 6"/>
          <p:cNvSpPr>
            <a:spLocks noGrp="1"/>
          </p:cNvSpPr>
          <p:nvPr>
            <p:ph sz="quarter" idx="4"/>
          </p:nvPr>
        </p:nvSpPr>
        <p:spPr/>
        <p:txBody>
          <a:bodyPr/>
          <a:lstStyle/>
          <a:p>
            <a:r>
              <a:rPr lang="en-US" dirty="0" smtClean="0"/>
              <a:t>Boeing has over 7 years of commercial orders on its books.</a:t>
            </a:r>
          </a:p>
          <a:p>
            <a:r>
              <a:rPr lang="en-US" dirty="0" smtClean="0"/>
              <a:t>Software publishing employment is growing.</a:t>
            </a:r>
          </a:p>
          <a:p>
            <a:r>
              <a:rPr lang="en-US" dirty="0" smtClean="0"/>
              <a:t>Export growth is strong.</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20342</TotalTime>
  <Words>2314</Words>
  <Application>Microsoft Office PowerPoint</Application>
  <PresentationFormat>On-screen Show (4:3)</PresentationFormat>
  <Paragraphs>314</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Urban</vt:lpstr>
      <vt:lpstr>Navigating the New Normal in Washington State</vt:lpstr>
      <vt:lpstr>What is the national picture?</vt:lpstr>
      <vt:lpstr>GDP revisions show economy close to stalling</vt:lpstr>
      <vt:lpstr>Consumer confidence is very weak</vt:lpstr>
      <vt:lpstr>Sales expectations &amp; small business optimism also low</vt:lpstr>
      <vt:lpstr>Stock market volatility spiked again</vt:lpstr>
      <vt:lpstr>World GDP to remain weak through 2012</vt:lpstr>
      <vt:lpstr>US Banks exposure to Europe is concerning</vt:lpstr>
      <vt:lpstr>Washington’s economy</vt:lpstr>
      <vt:lpstr>Deepest &amp; most persistent employment decline since WWII</vt:lpstr>
      <vt:lpstr>WA’s worst downturn in non-residential construction in 30 years</vt:lpstr>
      <vt:lpstr>Single-family home prices continue to decline</vt:lpstr>
      <vt:lpstr>More foreclosures can be expected</vt:lpstr>
      <vt:lpstr>Slide 14</vt:lpstr>
      <vt:lpstr>Slide 15</vt:lpstr>
      <vt:lpstr>Reasons for optimism… WA employment will recover slightly faster than US</vt:lpstr>
      <vt:lpstr>Reasons for optimism… WA personal income will recover slightly faster than US</vt:lpstr>
      <vt:lpstr>Slide 18</vt:lpstr>
      <vt:lpstr>Washington: Real per capita general fund state revenue</vt:lpstr>
      <vt:lpstr>Washington:  General Fund Forecast by Fiscal Year</vt:lpstr>
      <vt:lpstr>Washington’s business climate: What Roundtable members are saying</vt:lpstr>
      <vt:lpstr>Perception of state business climate isn’t good, but getting better</vt:lpstr>
      <vt:lpstr>Perception of state competitiveness improving, but long way to go</vt:lpstr>
      <vt:lpstr>Skeptical about WA’s commitment to job creation</vt:lpstr>
      <vt:lpstr>What can state leaders do about it?</vt:lpstr>
      <vt:lpstr>Deal with the immediate crisis.</vt:lpstr>
      <vt:lpstr>Long-term: Set a course for growth.</vt:lpstr>
      <vt:lpstr>First:</vt:lpstr>
      <vt:lpstr>Benchmarks for a Better Washington</vt:lpstr>
      <vt:lpstr>Slide 30</vt:lpstr>
      <vt:lpstr>Slide 31</vt:lpstr>
      <vt:lpstr>Slide 32</vt:lpstr>
      <vt:lpstr>Slide 33</vt:lpstr>
      <vt:lpstr>Slide 34</vt:lpstr>
      <vt:lpstr>Slide 35</vt:lpstr>
      <vt:lpstr>Slide 36</vt:lpstr>
      <vt:lpstr>Slide 37</vt:lpstr>
      <vt:lpstr>Priorities for the short-term: 2012</vt:lpstr>
      <vt:lpstr>Priorities for the long-term</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dc:creator>
  <cp:lastModifiedBy>test</cp:lastModifiedBy>
  <cp:revision>2014</cp:revision>
  <dcterms:created xsi:type="dcterms:W3CDTF">2011-10-25T17:29:15Z</dcterms:created>
  <dcterms:modified xsi:type="dcterms:W3CDTF">2011-11-23T17:31:05Z</dcterms:modified>
</cp:coreProperties>
</file>